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tags/tag21.xml" ContentType="application/vnd.openxmlformats-officedocument.presentationml.tags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342" r:id="rId2"/>
    <p:sldId id="257" r:id="rId3"/>
    <p:sldId id="344" r:id="rId4"/>
    <p:sldId id="346" r:id="rId5"/>
    <p:sldId id="259" r:id="rId6"/>
    <p:sldId id="315" r:id="rId7"/>
    <p:sldId id="338" r:id="rId8"/>
    <p:sldId id="316" r:id="rId9"/>
    <p:sldId id="345" r:id="rId10"/>
    <p:sldId id="360" r:id="rId11"/>
    <p:sldId id="347" r:id="rId12"/>
    <p:sldId id="368" r:id="rId13"/>
    <p:sldId id="366" r:id="rId14"/>
    <p:sldId id="367" r:id="rId15"/>
    <p:sldId id="348" r:id="rId16"/>
    <p:sldId id="349" r:id="rId17"/>
    <p:sldId id="355" r:id="rId18"/>
    <p:sldId id="356" r:id="rId19"/>
    <p:sldId id="357" r:id="rId20"/>
    <p:sldId id="358" r:id="rId21"/>
    <p:sldId id="363" r:id="rId22"/>
    <p:sldId id="359" r:id="rId23"/>
    <p:sldId id="361" r:id="rId24"/>
    <p:sldId id="362" r:id="rId25"/>
    <p:sldId id="365" r:id="rId26"/>
    <p:sldId id="314" r:id="rId27"/>
    <p:sldId id="364" r:id="rId28"/>
  </p:sldIdLst>
  <p:sldSz cx="9144000" cy="5143500" type="screen16x9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999"/>
    <a:srgbClr val="009692"/>
    <a:srgbClr val="A7D8CD"/>
    <a:srgbClr val="C4C0BC"/>
    <a:srgbClr val="F8F8F8"/>
    <a:srgbClr val="33CCCC"/>
    <a:srgbClr val="008080"/>
    <a:srgbClr val="5F5F5F"/>
    <a:srgbClr val="00918E"/>
    <a:srgbClr val="00A2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494" autoAdjust="0"/>
  </p:normalViewPr>
  <p:slideViewPr>
    <p:cSldViewPr>
      <p:cViewPr varScale="1">
        <p:scale>
          <a:sx n="116" d="100"/>
          <a:sy n="116" d="100"/>
        </p:scale>
        <p:origin x="252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B3DDB-0F27-48C8-B9CF-0D185F38B12D}" type="datetimeFigureOut">
              <a:rPr lang="zh-CN" altLang="en-US" smtClean="0"/>
              <a:t>2019/10/10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471C6-AD5F-4A48-85CD-A0853D0DC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358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578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626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676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989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0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130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039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538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600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327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930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450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053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6902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690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9555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7511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2757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7192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512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735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27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534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450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534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11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694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22030" y="1028700"/>
            <a:ext cx="8229600" cy="13716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10/10/2019</a:t>
            </a:fld>
            <a:endParaRPr 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371600" y="2498774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10/10/2019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10/10/2019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10/10/2019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0200" y="457200"/>
            <a:ext cx="7086600" cy="13716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00200" y="1880840"/>
            <a:ext cx="7086600" cy="1132284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10/10/2019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10/10/2019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8229600" cy="8572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563165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1151335"/>
            <a:ext cx="4041775" cy="563165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771651"/>
            <a:ext cx="4040188" cy="28229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771651"/>
            <a:ext cx="4041775" cy="28229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10/10/2019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444208" y="487680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10/10/2019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10/10/2019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57201" y="1143001"/>
            <a:ext cx="3008313" cy="3451622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10/10/2019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800" y="457200"/>
            <a:ext cx="5486400" cy="391716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828800" y="1373981"/>
            <a:ext cx="5486400" cy="29718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zh-CN" altLang="en-US">
                <a:solidFill>
                  <a:schemeClr val="lt1"/>
                </a:solidFill>
                <a:latin typeface="+mn-lt"/>
                <a:ea typeface="+mn-ea"/>
                <a:cs typeface="+mn-cs"/>
              </a:rPr>
              <a:t>单击图标添加图片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28800" y="875090"/>
            <a:ext cx="5486400" cy="397764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10/10/2019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rgbClr val="F8F8F8"/>
          </a:fgClr>
          <a:bgClr>
            <a:schemeClr val="accent3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53187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457200" y="4812507"/>
            <a:ext cx="2133600" cy="27384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10/10/2019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124200" y="4812507"/>
            <a:ext cx="2895600" cy="273844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7924800" y="4812507"/>
            <a:ext cx="762000" cy="273844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5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3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14.jp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5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5" Type="http://schemas.openxmlformats.org/officeDocument/2006/relationships/image" Target="../media/image16.jp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wmv"/><Relationship Id="rId7" Type="http://schemas.openxmlformats.org/officeDocument/2006/relationships/image" Target="../media/image17.png"/><Relationship Id="rId2" Type="http://schemas.microsoft.com/office/2007/relationships/media" Target="../media/media1.wmv"/><Relationship Id="rId1" Type="http://schemas.openxmlformats.org/officeDocument/2006/relationships/tags" Target="../tags/tag2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hyperlink" Target="https://search.51job.com/list/000000,000000,0000,00,9,99,%20,2,1.html?lang=c&amp;stype=&amp;postchannel=0000&amp;workyear=99&amp;cotype=99&amp;degreefrom=99&amp;jobterm=99&amp;companysize=99&amp;providesalary=99&amp;lonlat=0,0&amp;radius=-1&amp;ord_field=0&amp;confirmdate=9&amp;fromType=&amp;dibiaoid=0&amp;address=&amp;line=&amp;specialarea=00&amp;from=&amp;welfare=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" y="321"/>
            <a:ext cx="9142857" cy="5142857"/>
          </a:xfrm>
          <a:prstGeom prst="rect">
            <a:avLst/>
          </a:prstGeom>
        </p:spPr>
      </p:pic>
      <p:pic>
        <p:nvPicPr>
          <p:cNvPr id="33" name="图片 32" descr="花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0082" y="1709708"/>
            <a:ext cx="782955" cy="863600"/>
          </a:xfrm>
          <a:prstGeom prst="rect">
            <a:avLst/>
          </a:prstGeom>
        </p:spPr>
      </p:pic>
      <p:sp>
        <p:nvSpPr>
          <p:cNvPr id="34" name="文本框 8"/>
          <p:cNvSpPr txBox="1"/>
          <p:nvPr/>
        </p:nvSpPr>
        <p:spPr>
          <a:xfrm>
            <a:off x="3555092" y="706408"/>
            <a:ext cx="793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 smtClean="0">
                <a:solidFill>
                  <a:srgbClr val="009692"/>
                </a:solidFill>
                <a:latin typeface="汉仪大黑简" panose="02010609000101010101" pitchFamily="49" charset="-122"/>
                <a:ea typeface="汉仪大黑简" panose="02010609000101010101" pitchFamily="49" charset="-122"/>
              </a:rPr>
              <a:t>数</a:t>
            </a:r>
            <a:endParaRPr lang="zh-CN" altLang="en-US" sz="7200" dirty="0">
              <a:solidFill>
                <a:srgbClr val="009692"/>
              </a:solidFill>
              <a:latin typeface="汉仪大黑简" panose="02010609000101010101" pitchFamily="49" charset="-122"/>
              <a:ea typeface="汉仪大黑简" panose="02010609000101010101" pitchFamily="49" charset="-122"/>
            </a:endParaRPr>
          </a:p>
        </p:txBody>
      </p:sp>
      <p:sp>
        <p:nvSpPr>
          <p:cNvPr id="35" name="文本框 10"/>
          <p:cNvSpPr txBox="1"/>
          <p:nvPr/>
        </p:nvSpPr>
        <p:spPr>
          <a:xfrm>
            <a:off x="4599667" y="1709708"/>
            <a:ext cx="793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009692"/>
                </a:solidFill>
                <a:latin typeface="汉仪大黑简" panose="02010609000101010101" pitchFamily="49" charset="-122"/>
                <a:ea typeface="汉仪大黑简" panose="02010609000101010101" pitchFamily="49" charset="-122"/>
              </a:rPr>
              <a:t>据</a:t>
            </a:r>
          </a:p>
        </p:txBody>
      </p:sp>
      <p:sp>
        <p:nvSpPr>
          <p:cNvPr id="36" name="椭圆 35"/>
          <p:cNvSpPr/>
          <p:nvPr/>
        </p:nvSpPr>
        <p:spPr>
          <a:xfrm>
            <a:off x="3410947" y="2698403"/>
            <a:ext cx="834390" cy="834390"/>
          </a:xfrm>
          <a:prstGeom prst="ellipse">
            <a:avLst/>
          </a:prstGeom>
          <a:noFill/>
          <a:ln w="12700" cap="flat" cmpd="sng" algn="ctr">
            <a:solidFill>
              <a:srgbClr val="6D986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9692"/>
                </a:solidFill>
                <a:effectLst/>
                <a:uLnTx/>
                <a:uFillTx/>
                <a:latin typeface="方正清刻本悦宋简体" panose="02000000000000000000" charset="-122"/>
                <a:ea typeface="方正清刻本悦宋简体" panose="02000000000000000000" charset="-122"/>
                <a:cs typeface="+mn-cs"/>
              </a:rPr>
              <a:t>分</a:t>
            </a:r>
          </a:p>
        </p:txBody>
      </p:sp>
      <p:sp>
        <p:nvSpPr>
          <p:cNvPr id="37" name="椭圆 36"/>
          <p:cNvSpPr/>
          <p:nvPr/>
        </p:nvSpPr>
        <p:spPr>
          <a:xfrm>
            <a:off x="3410947" y="3673763"/>
            <a:ext cx="834390" cy="834390"/>
          </a:xfrm>
          <a:prstGeom prst="ellipse">
            <a:avLst/>
          </a:prstGeom>
          <a:noFill/>
          <a:ln w="12700" cap="flat" cmpd="sng" algn="ctr">
            <a:solidFill>
              <a:srgbClr val="6D986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kern="0" dirty="0">
                <a:solidFill>
                  <a:srgbClr val="009692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析</a:t>
            </a:r>
            <a:endParaRPr kumimoji="0" lang="zh-CN" altLang="en-US" sz="4800" b="0" i="0" u="none" strike="noStrike" kern="0" cap="none" spc="0" normalizeH="0" baseline="0" noProof="0" dirty="0" smtClean="0">
              <a:ln>
                <a:noFill/>
              </a:ln>
              <a:solidFill>
                <a:srgbClr val="009692"/>
              </a:solidFill>
              <a:effectLst/>
              <a:uLnTx/>
              <a:uFillTx/>
              <a:latin typeface="方正清刻本悦宋简体" panose="02000000000000000000" charset="-122"/>
              <a:ea typeface="方正清刻本悦宋简体" panose="02000000000000000000" charset="-122"/>
              <a:cs typeface="+mn-cs"/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H="1">
            <a:off x="4480922" y="123478"/>
            <a:ext cx="564515" cy="469900"/>
          </a:xfrm>
          <a:prstGeom prst="line">
            <a:avLst/>
          </a:prstGeom>
          <a:noFill/>
          <a:ln w="6350" cap="flat" cmpd="sng" algn="ctr">
            <a:solidFill>
              <a:srgbClr val="6D986A"/>
            </a:solidFill>
            <a:prstDash val="solid"/>
            <a:miter lim="800000"/>
          </a:ln>
          <a:effectLst/>
        </p:spPr>
      </p:cxnSp>
      <p:sp>
        <p:nvSpPr>
          <p:cNvPr id="39" name="文本框 14"/>
          <p:cNvSpPr txBox="1"/>
          <p:nvPr/>
        </p:nvSpPr>
        <p:spPr>
          <a:xfrm>
            <a:off x="4780999" y="280958"/>
            <a:ext cx="553998" cy="9226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9692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big</a:t>
            </a:r>
            <a:endParaRPr lang="en-US" altLang="zh-CN" sz="2400" dirty="0">
              <a:solidFill>
                <a:srgbClr val="009692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sp>
        <p:nvSpPr>
          <p:cNvPr id="40" name="文本框 15"/>
          <p:cNvSpPr txBox="1"/>
          <p:nvPr/>
        </p:nvSpPr>
        <p:spPr>
          <a:xfrm>
            <a:off x="4431749" y="593378"/>
            <a:ext cx="553998" cy="9226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9692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data</a:t>
            </a:r>
            <a:endParaRPr lang="en-US" altLang="zh-CN" sz="2400" dirty="0">
              <a:solidFill>
                <a:srgbClr val="009692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720067" y="527973"/>
            <a:ext cx="3220085" cy="2664460"/>
            <a:chOff x="6015" y="2603"/>
            <a:chExt cx="5071" cy="4196"/>
          </a:xfrm>
        </p:grpSpPr>
        <p:cxnSp>
          <p:nvCxnSpPr>
            <p:cNvPr id="42" name="直接连接符 41"/>
            <p:cNvCxnSpPr/>
            <p:nvPr/>
          </p:nvCxnSpPr>
          <p:spPr>
            <a:xfrm flipH="1">
              <a:off x="6342" y="2884"/>
              <a:ext cx="4418" cy="3658"/>
            </a:xfrm>
            <a:prstGeom prst="line">
              <a:avLst/>
            </a:prstGeom>
            <a:noFill/>
            <a:ln w="6350" cap="flat" cmpd="sng" algn="ctr">
              <a:solidFill>
                <a:srgbClr val="6D986A"/>
              </a:solidFill>
              <a:prstDash val="solid"/>
              <a:miter lim="800000"/>
            </a:ln>
            <a:effectLst/>
          </p:spPr>
        </p:cxnSp>
        <p:sp>
          <p:nvSpPr>
            <p:cNvPr id="43" name="椭圆 42"/>
            <p:cNvSpPr/>
            <p:nvPr/>
          </p:nvSpPr>
          <p:spPr>
            <a:xfrm>
              <a:off x="10898" y="2603"/>
              <a:ext cx="189" cy="189"/>
            </a:xfrm>
            <a:prstGeom prst="ellipse">
              <a:avLst/>
            </a:prstGeom>
            <a:solidFill>
              <a:srgbClr val="6D986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6015" y="6611"/>
              <a:ext cx="189" cy="189"/>
            </a:xfrm>
            <a:prstGeom prst="ellipse">
              <a:avLst/>
            </a:prstGeom>
            <a:solidFill>
              <a:srgbClr val="6D986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cxnSp>
        <p:nvCxnSpPr>
          <p:cNvPr id="46" name="直接连接符 45"/>
          <p:cNvCxnSpPr/>
          <p:nvPr/>
        </p:nvCxnSpPr>
        <p:spPr>
          <a:xfrm flipH="1">
            <a:off x="3832587" y="4508153"/>
            <a:ext cx="564515" cy="469900"/>
          </a:xfrm>
          <a:prstGeom prst="line">
            <a:avLst/>
          </a:prstGeom>
          <a:noFill/>
          <a:ln w="6350" cap="flat" cmpd="sng" algn="ctr">
            <a:solidFill>
              <a:srgbClr val="6D986A"/>
            </a:solidFill>
            <a:prstDash val="solid"/>
            <a:miter lim="800000"/>
          </a:ln>
          <a:effectLst/>
        </p:spPr>
      </p:cxnSp>
      <p:sp>
        <p:nvSpPr>
          <p:cNvPr id="2" name="文本框 1"/>
          <p:cNvSpPr txBox="1"/>
          <p:nvPr/>
        </p:nvSpPr>
        <p:spPr>
          <a:xfrm>
            <a:off x="5148064" y="3532794"/>
            <a:ext cx="3312368" cy="380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组员</a:t>
            </a:r>
            <a:r>
              <a:rPr lang="zh-CN" altLang="en-US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：</a:t>
            </a:r>
            <a:r>
              <a:rPr lang="en-US" altLang="zh-CN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bb</a:t>
            </a: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704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4632">
        <p14:vortex dir="r"/>
      </p:transition>
    </mc:Choice>
    <mc:Fallback xmlns="">
      <p:transition spd="slow" advTm="46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3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 animBg="1"/>
      <p:bldP spid="36" grpId="1" bldLvl="0" animBg="1"/>
      <p:bldP spid="37" grpId="0" animBg="1"/>
      <p:bldP spid="37" grpId="1" bldLvl="0" animBg="1"/>
      <p:bldP spid="39" grpId="0"/>
      <p:bldP spid="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" y="321"/>
            <a:ext cx="9142857" cy="514285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9592" y="1419622"/>
            <a:ext cx="5688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建表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导入数据</a:t>
            </a:r>
            <a:r>
              <a:rPr lang="en-US" altLang="zh-CN" dirty="0" smtClean="0"/>
              <a:t>(MR</a:t>
            </a:r>
            <a:r>
              <a:rPr lang="zh-CN" altLang="en-US" dirty="0" smtClean="0"/>
              <a:t>清洗后文件</a:t>
            </a:r>
            <a:r>
              <a:rPr lang="en-US" altLang="zh-CN" dirty="0" smtClean="0"/>
              <a:t>part-00000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hdfs</a:t>
            </a:r>
            <a:r>
              <a:rPr lang="zh-CN" altLang="en-US" dirty="0" smtClean="0"/>
              <a:t>上，</a:t>
            </a:r>
            <a:r>
              <a:rPr lang="en-US" altLang="zh-CN" dirty="0" smtClean="0"/>
              <a:t>load data </a:t>
            </a:r>
            <a:r>
              <a:rPr lang="en-US" altLang="zh-CN" dirty="0" err="1" smtClean="0"/>
              <a:t>inpath</a:t>
            </a:r>
            <a:r>
              <a:rPr lang="en-US" altLang="zh-CN" dirty="0" smtClean="0"/>
              <a:t> “/output/part-00000” into table xxx;)</a:t>
            </a:r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定义分析内容</a:t>
            </a:r>
            <a:r>
              <a:rPr lang="en-US" altLang="zh-CN" dirty="0" smtClean="0"/>
              <a:t>(</a:t>
            </a:r>
            <a:r>
              <a:rPr lang="zh-CN" altLang="en-US" dirty="0" smtClean="0"/>
              <a:t>工资、福利、职位数量方面去做分析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写</a:t>
            </a:r>
            <a:r>
              <a:rPr lang="en-US" altLang="zh-CN" dirty="0" smtClean="0"/>
              <a:t>select</a:t>
            </a:r>
            <a:r>
              <a:rPr lang="zh-CN" altLang="en-US" dirty="0" smtClean="0"/>
              <a:t>语句</a:t>
            </a:r>
            <a:endParaRPr lang="en-US" altLang="zh-CN" dirty="0" smtClean="0"/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导出分析结</a:t>
            </a:r>
            <a:r>
              <a:rPr lang="zh-CN" altLang="en-US" dirty="0"/>
              <a:t>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629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7398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" y="321"/>
            <a:ext cx="9142857" cy="514285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5536" y="212303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分析维度：热门城市的平均工资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结论：一线城市薪资较高</a:t>
            </a:r>
            <a:endParaRPr lang="en-US" altLang="zh-CN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395536" y="1347614"/>
            <a:ext cx="813690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0: jdbc:hive2://bigboss3:10000&gt; select </a:t>
            </a:r>
            <a:r>
              <a:rPr lang="en-US" altLang="zh-CN" sz="1200" dirty="0" err="1"/>
              <a:t>city,avg</a:t>
            </a:r>
            <a:r>
              <a:rPr lang="en-US" altLang="zh-CN" sz="1200" dirty="0"/>
              <a:t>(salary) </a:t>
            </a:r>
            <a:r>
              <a:rPr lang="en-US" altLang="zh-CN" sz="1200" dirty="0" err="1"/>
              <a:t>avgsalary</a:t>
            </a:r>
            <a:r>
              <a:rPr lang="en-US" altLang="zh-CN" sz="1200" dirty="0"/>
              <a:t> from (select city,(</a:t>
            </a:r>
            <a:r>
              <a:rPr lang="en-US" altLang="zh-CN" sz="1200" dirty="0" err="1"/>
              <a:t>minsalary+maxsalary</a:t>
            </a:r>
            <a:r>
              <a:rPr lang="en-US" altLang="zh-CN" sz="1200" dirty="0"/>
              <a:t>)/2 salary from bigdata6)t where city in ("</a:t>
            </a:r>
            <a:r>
              <a:rPr lang="zh-CN" altLang="en-US" sz="1200" dirty="0"/>
              <a:t>北京</a:t>
            </a:r>
            <a:r>
              <a:rPr lang="en-US" altLang="zh-CN" sz="1200" dirty="0"/>
              <a:t>","</a:t>
            </a:r>
            <a:r>
              <a:rPr lang="zh-CN" altLang="en-US" sz="1200" dirty="0"/>
              <a:t>上海</a:t>
            </a:r>
            <a:r>
              <a:rPr lang="en-US" altLang="zh-CN" sz="1200" dirty="0"/>
              <a:t>","</a:t>
            </a:r>
            <a:r>
              <a:rPr lang="zh-CN" altLang="en-US" sz="1200" dirty="0"/>
              <a:t>深圳</a:t>
            </a:r>
            <a:r>
              <a:rPr lang="en-US" altLang="zh-CN" sz="1200" dirty="0"/>
              <a:t>","</a:t>
            </a:r>
            <a:r>
              <a:rPr lang="zh-CN" altLang="en-US" sz="1200" dirty="0"/>
              <a:t>武汉</a:t>
            </a:r>
            <a:r>
              <a:rPr lang="en-US" altLang="zh-CN" sz="1200" dirty="0"/>
              <a:t>","</a:t>
            </a:r>
            <a:r>
              <a:rPr lang="zh-CN" altLang="en-US" sz="1200" dirty="0"/>
              <a:t>杭州</a:t>
            </a:r>
            <a:r>
              <a:rPr lang="en-US" altLang="zh-CN" sz="1200" dirty="0"/>
              <a:t>","</a:t>
            </a:r>
            <a:r>
              <a:rPr lang="zh-CN" altLang="en-US" sz="1200" dirty="0"/>
              <a:t>西安</a:t>
            </a:r>
            <a:r>
              <a:rPr lang="en-US" altLang="zh-CN" sz="1200" dirty="0"/>
              <a:t>","</a:t>
            </a:r>
            <a:r>
              <a:rPr lang="zh-CN" altLang="en-US" sz="1200" dirty="0"/>
              <a:t>成都</a:t>
            </a:r>
            <a:r>
              <a:rPr lang="en-US" altLang="zh-CN" sz="1200" dirty="0"/>
              <a:t>","</a:t>
            </a:r>
            <a:r>
              <a:rPr lang="zh-CN" altLang="en-US" sz="1200" dirty="0"/>
              <a:t>长沙</a:t>
            </a:r>
            <a:r>
              <a:rPr lang="en-US" altLang="zh-CN" sz="1200" dirty="0"/>
              <a:t>"p by city order by </a:t>
            </a:r>
            <a:r>
              <a:rPr lang="en-US" altLang="zh-CN" sz="1200" dirty="0" err="1"/>
              <a:t>avgsalary</a:t>
            </a:r>
            <a:r>
              <a:rPr lang="en-US" altLang="zh-CN" sz="1200" dirty="0"/>
              <a:t> </a:t>
            </a:r>
            <a:r>
              <a:rPr lang="en-US" altLang="zh-CN" sz="1200" dirty="0" err="1"/>
              <a:t>desc</a:t>
            </a:r>
            <a:r>
              <a:rPr lang="en-US" altLang="zh-CN" sz="1200" dirty="0"/>
              <a:t>;</a:t>
            </a:r>
          </a:p>
          <a:p>
            <a:r>
              <a:rPr lang="en-US" altLang="zh-CN" sz="1200" dirty="0"/>
              <a:t>+-------+---------------------+</a:t>
            </a:r>
          </a:p>
          <a:p>
            <a:r>
              <a:rPr lang="en-US" altLang="zh-CN" sz="1200" dirty="0"/>
              <a:t>| city  |      </a:t>
            </a:r>
            <a:r>
              <a:rPr lang="en-US" altLang="zh-CN" sz="1200" dirty="0" err="1"/>
              <a:t>avgsalary</a:t>
            </a:r>
            <a:r>
              <a:rPr lang="en-US" altLang="zh-CN" sz="1200" dirty="0"/>
              <a:t>      |</a:t>
            </a:r>
          </a:p>
          <a:p>
            <a:r>
              <a:rPr lang="en-US" altLang="zh-CN" sz="1200" dirty="0"/>
              <a:t>+-------+---------------------+</a:t>
            </a:r>
          </a:p>
          <a:p>
            <a:r>
              <a:rPr lang="en-US" altLang="zh-CN" sz="1200" dirty="0"/>
              <a:t>| </a:t>
            </a:r>
            <a:r>
              <a:rPr lang="zh-CN" altLang="en-US" sz="1200" dirty="0"/>
              <a:t>北京    </a:t>
            </a:r>
            <a:r>
              <a:rPr lang="en-US" altLang="zh-CN" sz="1200" dirty="0"/>
              <a:t>| 20879.924610632304  |</a:t>
            </a:r>
          </a:p>
          <a:p>
            <a:r>
              <a:rPr lang="en-US" altLang="zh-CN" sz="1200" dirty="0"/>
              <a:t>| </a:t>
            </a:r>
            <a:r>
              <a:rPr lang="zh-CN" altLang="en-US" sz="1200" dirty="0"/>
              <a:t>上海    </a:t>
            </a:r>
            <a:r>
              <a:rPr lang="en-US" altLang="zh-CN" sz="1200" dirty="0"/>
              <a:t>| 13143.988030578688  |</a:t>
            </a:r>
          </a:p>
          <a:p>
            <a:r>
              <a:rPr lang="en-US" altLang="zh-CN" sz="1200" dirty="0"/>
              <a:t>| </a:t>
            </a:r>
            <a:r>
              <a:rPr lang="zh-CN" altLang="en-US" sz="1200" dirty="0"/>
              <a:t>杭州    </a:t>
            </a:r>
            <a:r>
              <a:rPr lang="en-US" altLang="zh-CN" sz="1200" dirty="0"/>
              <a:t>| 12621.087573112334  |</a:t>
            </a:r>
          </a:p>
          <a:p>
            <a:r>
              <a:rPr lang="en-US" altLang="zh-CN" sz="1200" dirty="0"/>
              <a:t>| </a:t>
            </a:r>
            <a:r>
              <a:rPr lang="zh-CN" altLang="en-US" sz="1200" dirty="0"/>
              <a:t>深圳    </a:t>
            </a:r>
            <a:r>
              <a:rPr lang="en-US" altLang="zh-CN" sz="1200" dirty="0"/>
              <a:t>| 12465.170710555592  |</a:t>
            </a:r>
          </a:p>
          <a:p>
            <a:r>
              <a:rPr lang="en-US" altLang="zh-CN" sz="1200" dirty="0"/>
              <a:t>| </a:t>
            </a:r>
            <a:r>
              <a:rPr lang="zh-CN" altLang="en-US" sz="1200" dirty="0"/>
              <a:t>南京    </a:t>
            </a:r>
            <a:r>
              <a:rPr lang="en-US" altLang="zh-CN" sz="1200" dirty="0"/>
              <a:t>| 10901.020259624622  |</a:t>
            </a:r>
          </a:p>
          <a:p>
            <a:r>
              <a:rPr lang="en-US" altLang="zh-CN" sz="1200" dirty="0"/>
              <a:t>| </a:t>
            </a:r>
            <a:r>
              <a:rPr lang="zh-CN" altLang="en-US" sz="1200" dirty="0"/>
              <a:t>广州    </a:t>
            </a:r>
            <a:r>
              <a:rPr lang="en-US" altLang="zh-CN" sz="1200" dirty="0"/>
              <a:t>| 10771.5632810725    |</a:t>
            </a:r>
          </a:p>
          <a:p>
            <a:r>
              <a:rPr lang="en-US" altLang="zh-CN" sz="1200" dirty="0"/>
              <a:t>| </a:t>
            </a:r>
            <a:r>
              <a:rPr lang="zh-CN" altLang="en-US" sz="1200" dirty="0"/>
              <a:t>成都    </a:t>
            </a:r>
            <a:r>
              <a:rPr lang="en-US" altLang="zh-CN" sz="1200" dirty="0"/>
              <a:t>| 9300.419973961622   |</a:t>
            </a:r>
          </a:p>
          <a:p>
            <a:r>
              <a:rPr lang="en-US" altLang="zh-CN" sz="1200" dirty="0"/>
              <a:t>| </a:t>
            </a:r>
            <a:r>
              <a:rPr lang="zh-CN" altLang="en-US" sz="1200" dirty="0"/>
              <a:t>长沙    </a:t>
            </a:r>
            <a:r>
              <a:rPr lang="en-US" altLang="zh-CN" sz="1200" dirty="0"/>
              <a:t>| 9236.937078026021   |</a:t>
            </a:r>
          </a:p>
          <a:p>
            <a:r>
              <a:rPr lang="en-US" altLang="zh-CN" sz="1200" dirty="0"/>
              <a:t>| </a:t>
            </a:r>
            <a:r>
              <a:rPr lang="zh-CN" altLang="en-US" sz="1200" dirty="0"/>
              <a:t>武汉    </a:t>
            </a:r>
            <a:r>
              <a:rPr lang="en-US" altLang="zh-CN" sz="1200" dirty="0"/>
              <a:t>| 9219.050088555688   |</a:t>
            </a:r>
          </a:p>
          <a:p>
            <a:r>
              <a:rPr lang="en-US" altLang="zh-CN" sz="1200" dirty="0"/>
              <a:t>| </a:t>
            </a:r>
            <a:r>
              <a:rPr lang="zh-CN" altLang="en-US" sz="1200" dirty="0"/>
              <a:t>西安    </a:t>
            </a:r>
            <a:r>
              <a:rPr lang="en-US" altLang="zh-CN" sz="1200" dirty="0"/>
              <a:t>| 8546.669220018273   |</a:t>
            </a:r>
          </a:p>
          <a:p>
            <a:r>
              <a:rPr lang="en-US" altLang="zh-CN" sz="1200" dirty="0"/>
              <a:t>+-------+---------------------+</a:t>
            </a:r>
          </a:p>
          <a:p>
            <a:r>
              <a:rPr lang="en-US" altLang="zh-CN" sz="1200" dirty="0"/>
              <a:t>10 rows selected (2.384 seconds)</a:t>
            </a:r>
            <a:endParaRPr lang="zh-CN" alt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455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7398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" y="321"/>
            <a:ext cx="9142857" cy="514285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5536" y="212303"/>
            <a:ext cx="54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分析维度：热门城市的大数据行业平均薪资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结论：还是一线城市薪资较高</a:t>
            </a:r>
            <a:endParaRPr lang="en-US" altLang="zh-CN" dirty="0" smtClean="0"/>
          </a:p>
          <a:p>
            <a:r>
              <a:rPr lang="zh-CN" altLang="en-US" sz="1000" dirty="0" smtClean="0">
                <a:solidFill>
                  <a:srgbClr val="FF0000"/>
                </a:solidFill>
              </a:rPr>
              <a:t>失误：爬取数据时没有加入工作类型，这里通过职位名称容易漏掉相关职位或包含其他职位。</a:t>
            </a:r>
            <a:endParaRPr lang="en-US" altLang="zh-CN" sz="1000" dirty="0" smtClean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7434" y="1491129"/>
            <a:ext cx="81369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0: jdbc:hive2://bigboss3:10000&gt; select </a:t>
            </a:r>
            <a:r>
              <a:rPr lang="en-US" altLang="zh-CN" sz="1200" dirty="0" err="1"/>
              <a:t>city,avg</a:t>
            </a:r>
            <a:r>
              <a:rPr lang="en-US" altLang="zh-CN" sz="1200" dirty="0"/>
              <a:t>(salary) </a:t>
            </a:r>
            <a:r>
              <a:rPr lang="en-US" altLang="zh-CN" sz="1200" dirty="0" err="1"/>
              <a:t>avgsa</a:t>
            </a:r>
            <a:r>
              <a:rPr lang="en-US" altLang="zh-CN" sz="1200" dirty="0"/>
              <a:t> from (select </a:t>
            </a:r>
            <a:r>
              <a:rPr lang="en-US" altLang="zh-CN" sz="1200" dirty="0" err="1"/>
              <a:t>jobname</a:t>
            </a:r>
            <a:r>
              <a:rPr lang="en-US" altLang="zh-CN" sz="1200" dirty="0"/>
              <a:t>,(</a:t>
            </a:r>
            <a:r>
              <a:rPr lang="en-US" altLang="zh-CN" sz="1200" dirty="0" err="1"/>
              <a:t>minsalary+maxsalary</a:t>
            </a:r>
            <a:r>
              <a:rPr lang="en-US" altLang="zh-CN" sz="1200" dirty="0"/>
              <a:t>)/2 </a:t>
            </a:r>
            <a:r>
              <a:rPr lang="en-US" altLang="zh-CN" sz="1200" dirty="0" err="1"/>
              <a:t>salary,city</a:t>
            </a:r>
            <a:r>
              <a:rPr lang="en-US" altLang="zh-CN" sz="1200" dirty="0"/>
              <a:t> from bigdata6 where </a:t>
            </a:r>
            <a:r>
              <a:rPr lang="en-US" altLang="zh-CN" sz="1200" dirty="0" err="1"/>
              <a:t>jobname</a:t>
            </a:r>
            <a:r>
              <a:rPr lang="en-US" altLang="zh-CN" sz="1200" dirty="0"/>
              <a:t> like "%</a:t>
            </a:r>
            <a:r>
              <a:rPr lang="zh-CN" altLang="en-US" sz="1200" dirty="0"/>
              <a:t>数据</a:t>
            </a:r>
            <a:r>
              <a:rPr lang="en-US" altLang="zh-CN" sz="1200" dirty="0"/>
              <a:t>%" and city in ("</a:t>
            </a:r>
            <a:r>
              <a:rPr lang="zh-CN" altLang="en-US" sz="1200" dirty="0"/>
              <a:t>北京</a:t>
            </a:r>
            <a:r>
              <a:rPr lang="en-US" altLang="zh-CN" sz="1200" dirty="0"/>
              <a:t>","</a:t>
            </a:r>
            <a:r>
              <a:rPr lang="zh-CN" altLang="en-US" sz="1200" dirty="0"/>
              <a:t>上海</a:t>
            </a:r>
            <a:r>
              <a:rPr lang="en-US" altLang="zh-CN" sz="1200" dirty="0"/>
              <a:t>","</a:t>
            </a:r>
            <a:r>
              <a:rPr lang="zh-CN" altLang="en-US" sz="1200" dirty="0"/>
              <a:t>杭州</a:t>
            </a:r>
            <a:r>
              <a:rPr lang="en-US" altLang="zh-CN" sz="1200" dirty="0"/>
              <a:t>","</a:t>
            </a:r>
            <a:r>
              <a:rPr lang="zh-CN" altLang="en-US" sz="1200" dirty="0"/>
              <a:t>西安</a:t>
            </a:r>
            <a:r>
              <a:rPr lang="en-US" altLang="zh-CN" sz="1200" dirty="0"/>
              <a:t>","</a:t>
            </a:r>
            <a:r>
              <a:rPr lang="zh-CN" altLang="en-US" sz="1200" dirty="0"/>
              <a:t>成都</a:t>
            </a:r>
            <a:r>
              <a:rPr lang="en-US" altLang="zh-CN" sz="1200" dirty="0"/>
              <a:t>","</a:t>
            </a:r>
            <a:r>
              <a:rPr lang="zh-CN" altLang="en-US" sz="1200" dirty="0"/>
              <a:t>长沙</a:t>
            </a:r>
            <a:r>
              <a:rPr lang="en-US" altLang="zh-CN" sz="1200" dirty="0"/>
              <a:t>","</a:t>
            </a:r>
            <a:r>
              <a:rPr lang="zh-CN" altLang="en-US" sz="1200" dirty="0"/>
              <a:t>西安</a:t>
            </a:r>
            <a:r>
              <a:rPr lang="en-US" altLang="zh-CN" sz="1200" dirty="0"/>
              <a:t>","</a:t>
            </a:r>
            <a:r>
              <a:rPr lang="zh-CN" altLang="en-US" sz="1200" dirty="0"/>
              <a:t>广州</a:t>
            </a:r>
            <a:r>
              <a:rPr lang="en-US" altLang="zh-CN" sz="1200" dirty="0"/>
              <a:t>","</a:t>
            </a:r>
            <a:r>
              <a:rPr lang="zh-CN" altLang="en-US" sz="1200" dirty="0"/>
              <a:t>南京</a:t>
            </a:r>
            <a:r>
              <a:rPr lang="en-US" altLang="zh-CN" sz="1200" dirty="0"/>
              <a:t>","</a:t>
            </a:r>
            <a:r>
              <a:rPr lang="zh-CN" altLang="en-US" sz="1200" dirty="0"/>
              <a:t>深圳</a:t>
            </a:r>
            <a:r>
              <a:rPr lang="en-US" altLang="zh-CN" sz="1200" dirty="0"/>
              <a:t>"))t group by city order by </a:t>
            </a:r>
            <a:r>
              <a:rPr lang="en-US" altLang="zh-CN" sz="1200" dirty="0" err="1"/>
              <a:t>avgsa</a:t>
            </a:r>
            <a:r>
              <a:rPr lang="en-US" altLang="zh-CN" sz="1200" dirty="0"/>
              <a:t> </a:t>
            </a:r>
            <a:r>
              <a:rPr lang="en-US" altLang="zh-CN" sz="1200" dirty="0" err="1"/>
              <a:t>desc</a:t>
            </a:r>
            <a:r>
              <a:rPr lang="en-US" altLang="zh-CN" sz="1200" dirty="0"/>
              <a:t>;</a:t>
            </a:r>
          </a:p>
          <a:p>
            <a:r>
              <a:rPr lang="en-US" altLang="zh-CN" sz="1200" dirty="0"/>
              <a:t>+-------+---------------------+-------+</a:t>
            </a:r>
          </a:p>
          <a:p>
            <a:r>
              <a:rPr lang="en-US" altLang="zh-CN" sz="1200" dirty="0"/>
              <a:t>| city  |        </a:t>
            </a:r>
            <a:r>
              <a:rPr lang="en-US" altLang="zh-CN" sz="1200" dirty="0" err="1"/>
              <a:t>avgsa</a:t>
            </a:r>
            <a:r>
              <a:rPr lang="en-US" altLang="zh-CN" sz="1200" dirty="0"/>
              <a:t>        |  ccc  |</a:t>
            </a:r>
          </a:p>
          <a:p>
            <a:r>
              <a:rPr lang="en-US" altLang="zh-CN" sz="1200" dirty="0"/>
              <a:t>+-------+---------------------+-------+</a:t>
            </a:r>
          </a:p>
          <a:p>
            <a:r>
              <a:rPr lang="en-US" altLang="zh-CN" sz="1200" dirty="0"/>
              <a:t>| </a:t>
            </a:r>
            <a:r>
              <a:rPr lang="zh-CN" altLang="en-US" sz="1200" dirty="0"/>
              <a:t>北京    </a:t>
            </a:r>
            <a:r>
              <a:rPr lang="en-US" altLang="zh-CN" sz="1200" dirty="0"/>
              <a:t>| 19306.02668475802   | 1474  |</a:t>
            </a:r>
          </a:p>
          <a:p>
            <a:r>
              <a:rPr lang="en-US" altLang="zh-CN" sz="1200" dirty="0"/>
              <a:t>| </a:t>
            </a:r>
            <a:r>
              <a:rPr lang="zh-CN" altLang="en-US" sz="1200" dirty="0"/>
              <a:t>深圳    </a:t>
            </a:r>
            <a:r>
              <a:rPr lang="en-US" altLang="zh-CN" sz="1200" dirty="0"/>
              <a:t>| 18768.9981207423    | 1419  |</a:t>
            </a:r>
          </a:p>
          <a:p>
            <a:r>
              <a:rPr lang="en-US" altLang="zh-CN" sz="1200" dirty="0"/>
              <a:t>| </a:t>
            </a:r>
            <a:r>
              <a:rPr lang="zh-CN" altLang="en-US" sz="1200" dirty="0"/>
              <a:t>上海    </a:t>
            </a:r>
            <a:r>
              <a:rPr lang="en-US" altLang="zh-CN" sz="1200" dirty="0"/>
              <a:t>| 17999.253675367538  | 2222  |</a:t>
            </a:r>
          </a:p>
          <a:p>
            <a:r>
              <a:rPr lang="en-US" altLang="zh-CN" sz="1200" dirty="0"/>
              <a:t>| </a:t>
            </a:r>
            <a:r>
              <a:rPr lang="zh-CN" altLang="en-US" sz="1200" dirty="0"/>
              <a:t>杭州    </a:t>
            </a:r>
            <a:r>
              <a:rPr lang="en-US" altLang="zh-CN" sz="1200" dirty="0"/>
              <a:t>| 16644.21091445428   | 678   |</a:t>
            </a:r>
          </a:p>
          <a:p>
            <a:r>
              <a:rPr lang="en-US" altLang="zh-CN" sz="1200" dirty="0"/>
              <a:t>| </a:t>
            </a:r>
            <a:r>
              <a:rPr lang="zh-CN" altLang="en-US" sz="1200" dirty="0"/>
              <a:t>南京    </a:t>
            </a:r>
            <a:r>
              <a:rPr lang="en-US" altLang="zh-CN" sz="1200" dirty="0"/>
              <a:t>| 14930.886970172685  | 637   |</a:t>
            </a:r>
          </a:p>
          <a:p>
            <a:r>
              <a:rPr lang="en-US" altLang="zh-CN" sz="1200" dirty="0"/>
              <a:t>| </a:t>
            </a:r>
            <a:r>
              <a:rPr lang="zh-CN" altLang="en-US" sz="1200" dirty="0"/>
              <a:t>广州    </a:t>
            </a:r>
            <a:r>
              <a:rPr lang="en-US" altLang="zh-CN" sz="1200" dirty="0"/>
              <a:t>| 14734.324850985782  | 1454  |</a:t>
            </a:r>
          </a:p>
          <a:p>
            <a:r>
              <a:rPr lang="en-US" altLang="zh-CN" sz="1200" dirty="0"/>
              <a:t>| </a:t>
            </a:r>
            <a:r>
              <a:rPr lang="zh-CN" altLang="en-US" sz="1200" dirty="0"/>
              <a:t>西安    </a:t>
            </a:r>
            <a:r>
              <a:rPr lang="en-US" altLang="zh-CN" sz="1200" dirty="0"/>
              <a:t>| 12897.209985315709  | 227   |</a:t>
            </a:r>
          </a:p>
          <a:p>
            <a:r>
              <a:rPr lang="en-US" altLang="zh-CN" sz="1200" dirty="0"/>
              <a:t>| </a:t>
            </a:r>
            <a:r>
              <a:rPr lang="zh-CN" altLang="en-US" sz="1200" dirty="0"/>
              <a:t>成都    </a:t>
            </a:r>
            <a:r>
              <a:rPr lang="en-US" altLang="zh-CN" sz="1200" dirty="0"/>
              <a:t>| 12763.092979127136  | 527   |</a:t>
            </a:r>
          </a:p>
          <a:p>
            <a:r>
              <a:rPr lang="en-US" altLang="zh-CN" sz="1200" dirty="0"/>
              <a:t>| </a:t>
            </a:r>
            <a:r>
              <a:rPr lang="zh-CN" altLang="en-US" sz="1200" dirty="0"/>
              <a:t>武汉    </a:t>
            </a:r>
            <a:r>
              <a:rPr lang="en-US" altLang="zh-CN" sz="1200" dirty="0"/>
              <a:t>| 12595.261762756792  | 503   |</a:t>
            </a:r>
          </a:p>
          <a:p>
            <a:r>
              <a:rPr lang="en-US" altLang="zh-CN" sz="1200" dirty="0"/>
              <a:t>| </a:t>
            </a:r>
            <a:r>
              <a:rPr lang="zh-CN" altLang="en-US" sz="1200" dirty="0"/>
              <a:t>长沙    </a:t>
            </a:r>
            <a:r>
              <a:rPr lang="en-US" altLang="zh-CN" sz="1200" dirty="0"/>
              <a:t>| 12144.636015325674  | 261   |</a:t>
            </a:r>
          </a:p>
          <a:p>
            <a:r>
              <a:rPr lang="en-US" altLang="zh-CN" sz="1200" dirty="0"/>
              <a:t>+-------+---------------------+-------+</a:t>
            </a:r>
          </a:p>
          <a:p>
            <a:r>
              <a:rPr lang="en-US" altLang="zh-CN" sz="1200" dirty="0"/>
              <a:t>10 rows selected (2.417 seconds)</a:t>
            </a:r>
            <a:endParaRPr lang="zh-CN" alt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538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7398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" y="321"/>
            <a:ext cx="9142857" cy="514285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5536" y="267494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各学历要求职位的平均工资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26269" y="1563638"/>
            <a:ext cx="727280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0: jdbc:hive2://bigboss3:10000&gt; select </a:t>
            </a:r>
            <a:r>
              <a:rPr lang="en-US" altLang="zh-CN" sz="1200" dirty="0" err="1"/>
              <a:t>edu,avg</a:t>
            </a:r>
            <a:r>
              <a:rPr lang="en-US" altLang="zh-CN" sz="1200" dirty="0"/>
              <a:t>(salary) </a:t>
            </a:r>
            <a:r>
              <a:rPr lang="en-US" altLang="zh-CN" sz="1200" dirty="0" err="1"/>
              <a:t>avgs,count</a:t>
            </a:r>
            <a:r>
              <a:rPr lang="en-US" altLang="zh-CN" sz="1200" dirty="0" smtClean="0"/>
              <a:t>(*) ccc </a:t>
            </a:r>
            <a:r>
              <a:rPr lang="en-US" altLang="zh-CN" sz="1200" dirty="0"/>
              <a:t>from (select </a:t>
            </a:r>
            <a:r>
              <a:rPr lang="en-US" altLang="zh-CN" sz="1200" dirty="0" err="1"/>
              <a:t>edu</a:t>
            </a:r>
            <a:r>
              <a:rPr lang="en-US" altLang="zh-CN" sz="1200" dirty="0"/>
              <a:t>,(</a:t>
            </a:r>
            <a:r>
              <a:rPr lang="en-US" altLang="zh-CN" sz="1200" dirty="0" err="1"/>
              <a:t>maxsalary+minsalary</a:t>
            </a:r>
            <a:r>
              <a:rPr lang="en-US" altLang="zh-CN" sz="1200" dirty="0"/>
              <a:t>)/2 as salary from bigdata6 where </a:t>
            </a:r>
            <a:r>
              <a:rPr lang="en-US" altLang="zh-CN" sz="1200" dirty="0" err="1"/>
              <a:t>edu</a:t>
            </a:r>
            <a:r>
              <a:rPr lang="en-US" altLang="zh-CN" sz="1200" dirty="0"/>
              <a:t> in ("</a:t>
            </a:r>
            <a:r>
              <a:rPr lang="zh-CN" altLang="en-US" sz="1200" dirty="0"/>
              <a:t>博士</a:t>
            </a:r>
            <a:r>
              <a:rPr lang="en-US" altLang="zh-CN" sz="1200" dirty="0"/>
              <a:t>","</a:t>
            </a:r>
            <a:r>
              <a:rPr lang="zh-CN" altLang="en-US" sz="1200" dirty="0"/>
              <a:t>硕士</a:t>
            </a:r>
            <a:r>
              <a:rPr lang="en-US" altLang="zh-CN" sz="1200" dirty="0"/>
              <a:t>","</a:t>
            </a:r>
            <a:r>
              <a:rPr lang="zh-CN" altLang="en-US" sz="1200" dirty="0"/>
              <a:t>本科</a:t>
            </a:r>
            <a:r>
              <a:rPr lang="en-US" altLang="zh-CN" sz="1200" dirty="0"/>
              <a:t>","</a:t>
            </a:r>
            <a:r>
              <a:rPr lang="zh-CN" altLang="en-US" sz="1200" dirty="0"/>
              <a:t>大专</a:t>
            </a:r>
            <a:r>
              <a:rPr lang="en-US" altLang="zh-CN" sz="1200" dirty="0"/>
              <a:t>","</a:t>
            </a:r>
            <a:r>
              <a:rPr lang="zh-CN" altLang="en-US" sz="1200" dirty="0"/>
              <a:t>中技</a:t>
            </a:r>
            <a:r>
              <a:rPr lang="en-US" altLang="zh-CN" sz="1200" dirty="0"/>
              <a:t>"))t group by </a:t>
            </a:r>
            <a:r>
              <a:rPr lang="en-US" altLang="zh-CN" sz="1200" dirty="0" err="1"/>
              <a:t>edu</a:t>
            </a:r>
            <a:r>
              <a:rPr lang="en-US" altLang="zh-CN" sz="1200" dirty="0"/>
              <a:t> order by </a:t>
            </a:r>
            <a:r>
              <a:rPr lang="en-US" altLang="zh-CN" sz="1200" dirty="0" err="1"/>
              <a:t>avgs</a:t>
            </a:r>
            <a:r>
              <a:rPr lang="en-US" altLang="zh-CN" sz="1200" dirty="0"/>
              <a:t> </a:t>
            </a:r>
            <a:r>
              <a:rPr lang="en-US" altLang="zh-CN" sz="1200" dirty="0" err="1"/>
              <a:t>desc</a:t>
            </a:r>
            <a:r>
              <a:rPr lang="en-US" altLang="zh-CN" sz="1200" dirty="0" smtClean="0"/>
              <a:t>;</a:t>
            </a:r>
          </a:p>
          <a:p>
            <a:r>
              <a:rPr lang="en-US" altLang="zh-CN" sz="1200" dirty="0" smtClean="0"/>
              <a:t>+------+---------------------+---------+</a:t>
            </a:r>
            <a:endParaRPr lang="en-US" altLang="zh-CN" sz="1200" dirty="0"/>
          </a:p>
          <a:p>
            <a:r>
              <a:rPr lang="en-US" altLang="zh-CN" sz="1200" dirty="0"/>
              <a:t>| </a:t>
            </a:r>
            <a:r>
              <a:rPr lang="en-US" altLang="zh-CN" sz="1200" dirty="0" err="1"/>
              <a:t>edu</a:t>
            </a:r>
            <a:r>
              <a:rPr lang="en-US" altLang="zh-CN" sz="1200" dirty="0"/>
              <a:t>  |        </a:t>
            </a:r>
            <a:r>
              <a:rPr lang="en-US" altLang="zh-CN" sz="1200" dirty="0" err="1"/>
              <a:t>avgs</a:t>
            </a:r>
            <a:r>
              <a:rPr lang="en-US" altLang="zh-CN" sz="1200" dirty="0"/>
              <a:t>         |   ccc   |</a:t>
            </a:r>
          </a:p>
          <a:p>
            <a:r>
              <a:rPr lang="en-US" altLang="zh-CN" sz="1200" dirty="0"/>
              <a:t>+------+---------------------+---------+</a:t>
            </a:r>
          </a:p>
          <a:p>
            <a:r>
              <a:rPr lang="en-US" altLang="zh-CN" sz="1200" dirty="0"/>
              <a:t>| </a:t>
            </a:r>
            <a:r>
              <a:rPr lang="zh-CN" altLang="en-US" sz="1200" dirty="0"/>
              <a:t>博士   </a:t>
            </a:r>
            <a:r>
              <a:rPr lang="en-US" altLang="zh-CN" sz="1200" dirty="0"/>
              <a:t>| 24988.775510204076  | 245     |</a:t>
            </a:r>
          </a:p>
          <a:p>
            <a:r>
              <a:rPr lang="en-US" altLang="zh-CN" sz="1200" dirty="0"/>
              <a:t>| </a:t>
            </a:r>
            <a:r>
              <a:rPr lang="zh-CN" altLang="en-US" sz="1200" dirty="0"/>
              <a:t>硕士   </a:t>
            </a:r>
            <a:r>
              <a:rPr lang="en-US" altLang="zh-CN" sz="1200" dirty="0"/>
              <a:t>| 22813.051707169336  | 4403    |</a:t>
            </a:r>
          </a:p>
          <a:p>
            <a:r>
              <a:rPr lang="en-US" altLang="zh-CN" sz="1200" dirty="0"/>
              <a:t>| </a:t>
            </a:r>
            <a:r>
              <a:rPr lang="zh-CN" altLang="en-US" sz="1200" dirty="0"/>
              <a:t>本科   </a:t>
            </a:r>
            <a:r>
              <a:rPr lang="en-US" altLang="zh-CN" sz="1200" dirty="0"/>
              <a:t>| 13042.772420752435  | 124862  |</a:t>
            </a:r>
          </a:p>
          <a:p>
            <a:r>
              <a:rPr lang="en-US" altLang="zh-CN" sz="1200" dirty="0"/>
              <a:t>| </a:t>
            </a:r>
            <a:r>
              <a:rPr lang="zh-CN" altLang="en-US" sz="1200" dirty="0"/>
              <a:t>大专   </a:t>
            </a:r>
            <a:r>
              <a:rPr lang="en-US" altLang="zh-CN" sz="1200" dirty="0"/>
              <a:t>| 8764.497084104583   | 191765  |</a:t>
            </a:r>
          </a:p>
          <a:p>
            <a:r>
              <a:rPr lang="en-US" altLang="zh-CN" sz="1200" dirty="0"/>
              <a:t>| </a:t>
            </a:r>
            <a:r>
              <a:rPr lang="zh-CN" altLang="en-US" sz="1200" dirty="0"/>
              <a:t>中技   </a:t>
            </a:r>
            <a:r>
              <a:rPr lang="en-US" altLang="zh-CN" sz="1200" dirty="0"/>
              <a:t>| 6720.697339790833   | 4749    |</a:t>
            </a:r>
          </a:p>
          <a:p>
            <a:r>
              <a:rPr lang="en-US" altLang="zh-CN" sz="1200" dirty="0"/>
              <a:t>+------+---------------------+---------+</a:t>
            </a:r>
          </a:p>
          <a:p>
            <a:r>
              <a:rPr lang="en-US" altLang="zh-CN" sz="1200" dirty="0"/>
              <a:t>5 rows selected (5.445 seconds)</a:t>
            </a:r>
            <a:endParaRPr lang="zh-CN" altLang="en-US" sz="1200" dirty="0"/>
          </a:p>
        </p:txBody>
      </p:sp>
      <p:sp>
        <p:nvSpPr>
          <p:cNvPr id="4" name="文本框 3"/>
          <p:cNvSpPr txBox="1"/>
          <p:nvPr/>
        </p:nvSpPr>
        <p:spPr>
          <a:xfrm>
            <a:off x="426269" y="785698"/>
            <a:ext cx="544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结论：预料之中的学历越高工资越高，书不是白读的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108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7398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" y="321"/>
            <a:ext cx="9142857" cy="51428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02278"/>
            <a:ext cx="7128792" cy="312415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5536" y="339502"/>
            <a:ext cx="52565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工作经验与该工作经验的薪资段位职位数的关系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结论：随着工作经验增长，薪资高段位比例也在增长。无工作经验要求的职位，</a:t>
            </a:r>
            <a:r>
              <a:rPr lang="en-US" altLang="zh-CN" dirty="0" smtClean="0"/>
              <a:t>5k-10k</a:t>
            </a:r>
            <a:r>
              <a:rPr lang="zh-CN" altLang="en-US" dirty="0" smtClean="0"/>
              <a:t>段位职位数最多。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859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7398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" y="321"/>
            <a:ext cx="9142857" cy="51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16" y="1222554"/>
            <a:ext cx="7892991" cy="342282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39552" y="411510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热门城市各行业职位数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854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7398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" y="321"/>
            <a:ext cx="9142857" cy="514285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699542"/>
            <a:ext cx="4667250" cy="4210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7544" y="699542"/>
            <a:ext cx="28083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热门城市福利程度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福利程度</a:t>
            </a:r>
            <a:r>
              <a:rPr lang="en-US" altLang="zh-CN" dirty="0" smtClean="0"/>
              <a:t>=</a:t>
            </a:r>
            <a:r>
              <a:rPr lang="zh-CN" altLang="en-US" dirty="0" smtClean="0"/>
              <a:t>该城市职位有此福利的职位数</a:t>
            </a:r>
            <a:r>
              <a:rPr lang="en-US" altLang="zh-CN" dirty="0" smtClean="0"/>
              <a:t>/</a:t>
            </a:r>
            <a:r>
              <a:rPr lang="zh-CN" altLang="en-US" dirty="0" smtClean="0"/>
              <a:t>该城市总职位数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结论：北京五险一金、住行补贴力度大，其他福利较少。其他城市福利比较均衡，深圳团建旅游指数最高。武汉有节日福利的职位比例最大。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935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7398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" y="321"/>
            <a:ext cx="9142857" cy="514285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28624"/>
            <a:ext cx="4829175" cy="42862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3528" y="555526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热门城市的职位数量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结论：广州地区职位最多</a:t>
            </a:r>
            <a:endParaRPr lang="en-US" altLang="zh-CN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069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7398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" y="321"/>
            <a:ext cx="9142857" cy="514285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6041" y="203062"/>
            <a:ext cx="561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使用</a:t>
            </a:r>
            <a:r>
              <a:rPr lang="en-US" altLang="zh-CN" dirty="0" err="1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sqoop</a:t>
            </a:r>
            <a:r>
              <a:rPr lang="zh-CN" altLang="en-US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工具导出数据报错了，尝试解决但是还是失败了。就手动导入数据了</a:t>
            </a:r>
            <a:r>
              <a:rPr lang="zh-CN" altLang="en-US" dirty="0" smtClean="0"/>
              <a:t>。（类似</a:t>
            </a:r>
            <a:r>
              <a:rPr lang="en-US" altLang="zh-CN" dirty="0" smtClean="0"/>
              <a:t>load data…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057841"/>
            <a:ext cx="4961570" cy="3917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036531"/>
            <a:ext cx="5068416" cy="40021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691" y="1063549"/>
            <a:ext cx="5068416" cy="40021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743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7398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" y="321"/>
            <a:ext cx="9142857" cy="514285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736272" y="1942027"/>
            <a:ext cx="3818674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4800" b="1" dirty="0">
                <a:solidFill>
                  <a:srgbClr val="009692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4800" b="1" dirty="0" smtClean="0">
                <a:solidFill>
                  <a:srgbClr val="009692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4800" b="1" dirty="0" smtClean="0">
                <a:solidFill>
                  <a:srgbClr val="009692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后台与前端</a:t>
            </a:r>
            <a:endParaRPr lang="zh-CN" altLang="en-US" sz="4800" dirty="0">
              <a:solidFill>
                <a:srgbClr val="009692"/>
              </a:solidFill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51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7398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322"/>
            <a:ext cx="2339752" cy="1491308"/>
          </a:xfrm>
          <a:prstGeom prst="rect">
            <a:avLst/>
          </a:prstGeom>
        </p:spPr>
      </p:pic>
      <p:grpSp>
        <p:nvGrpSpPr>
          <p:cNvPr id="65" name="组合 64"/>
          <p:cNvGrpSpPr/>
          <p:nvPr/>
        </p:nvGrpSpPr>
        <p:grpSpPr>
          <a:xfrm>
            <a:off x="1619672" y="1915249"/>
            <a:ext cx="2016224" cy="492443"/>
            <a:chOff x="971600" y="1275606"/>
            <a:chExt cx="2016224" cy="492443"/>
          </a:xfrm>
        </p:grpSpPr>
        <p:sp>
          <p:nvSpPr>
            <p:cNvPr id="66" name="Rectangle 6"/>
            <p:cNvSpPr/>
            <p:nvPr/>
          </p:nvSpPr>
          <p:spPr bwMode="auto">
            <a:xfrm>
              <a:off x="971600" y="1275606"/>
              <a:ext cx="2016224" cy="492443"/>
            </a:xfrm>
            <a:prstGeom prst="rect">
              <a:avLst/>
            </a:prstGeom>
            <a:solidFill>
              <a:srgbClr val="0096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68583" tIns="34292" rIns="68583" bIns="3429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37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67" name="Text Box 14"/>
            <p:cNvSpPr txBox="1">
              <a:spLocks noChangeArrowheads="1"/>
            </p:cNvSpPr>
            <p:nvPr/>
          </p:nvSpPr>
          <p:spPr bwMode="auto">
            <a:xfrm>
              <a:off x="1513756" y="1294839"/>
              <a:ext cx="129614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zh-CN" sz="22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</a:t>
              </a:r>
              <a:r>
                <a:rPr lang="en-US" altLang="zh-CN" sz="22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zh-CN" sz="22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录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4644008" y="1759620"/>
            <a:ext cx="3672408" cy="2180282"/>
            <a:chOff x="4788024" y="2083023"/>
            <a:chExt cx="3672408" cy="2180282"/>
          </a:xfrm>
        </p:grpSpPr>
        <p:grpSp>
          <p:nvGrpSpPr>
            <p:cNvPr id="69" name="组合 68"/>
            <p:cNvGrpSpPr/>
            <p:nvPr/>
          </p:nvGrpSpPr>
          <p:grpSpPr>
            <a:xfrm>
              <a:off x="4788024" y="2129702"/>
              <a:ext cx="321984" cy="338554"/>
              <a:chOff x="4788024" y="2129702"/>
              <a:chExt cx="321984" cy="338554"/>
            </a:xfrm>
          </p:grpSpPr>
          <p:sp>
            <p:nvSpPr>
              <p:cNvPr id="84" name="椭圆 83"/>
              <p:cNvSpPr/>
              <p:nvPr/>
            </p:nvSpPr>
            <p:spPr>
              <a:xfrm>
                <a:off x="4788024" y="2139702"/>
                <a:ext cx="321984" cy="321984"/>
              </a:xfrm>
              <a:prstGeom prst="ellipse">
                <a:avLst/>
              </a:prstGeom>
              <a:solidFill>
                <a:srgbClr val="009692"/>
              </a:solidFill>
              <a:ln w="6350">
                <a:noFill/>
                <a:prstDash val="soli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sz="1600" b="1">
                  <a:solidFill>
                    <a:prstClr val="white"/>
                  </a:solidFill>
                  <a:latin typeface="微软雅黑" pitchFamily="34" charset="-122"/>
                  <a:cs typeface="Lao UI" pitchFamily="34" charset="0"/>
                </a:endParaRPr>
              </a:p>
            </p:txBody>
          </p:sp>
          <p:sp>
            <p:nvSpPr>
              <p:cNvPr id="85" name="Text Box 7"/>
              <p:cNvSpPr txBox="1">
                <a:spLocks noChangeArrowheads="1"/>
              </p:cNvSpPr>
              <p:nvPr/>
            </p:nvSpPr>
            <p:spPr bwMode="auto">
              <a:xfrm>
                <a:off x="4795381" y="2129702"/>
                <a:ext cx="288925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1600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</p:grpSp>
        <p:sp>
          <p:nvSpPr>
            <p:cNvPr id="70" name="Text Box 4"/>
            <p:cNvSpPr txBox="1">
              <a:spLocks noChangeArrowheads="1"/>
            </p:cNvSpPr>
            <p:nvPr/>
          </p:nvSpPr>
          <p:spPr bwMode="auto">
            <a:xfrm>
              <a:off x="5161036" y="2083023"/>
              <a:ext cx="1441450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500" dirty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爬虫</a:t>
              </a:r>
              <a:endParaRPr lang="zh-CN" altLang="zh-CN" sz="15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Text Box 5"/>
            <p:cNvSpPr txBox="1">
              <a:spLocks noChangeArrowheads="1"/>
            </p:cNvSpPr>
            <p:nvPr/>
          </p:nvSpPr>
          <p:spPr bwMode="auto">
            <a:xfrm>
              <a:off x="5161036" y="2305273"/>
              <a:ext cx="569387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900" dirty="0" smtClean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Reptile</a:t>
              </a:r>
              <a:endParaRPr lang="zh-CN" altLang="zh-CN" sz="9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Text Box 8"/>
            <p:cNvSpPr txBox="1">
              <a:spLocks noChangeArrowheads="1"/>
            </p:cNvSpPr>
            <p:nvPr/>
          </p:nvSpPr>
          <p:spPr bwMode="auto">
            <a:xfrm>
              <a:off x="5161036" y="2651348"/>
              <a:ext cx="2825750" cy="323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500" dirty="0" smtClean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数据清洗</a:t>
              </a:r>
              <a:endParaRPr lang="zh-CN" altLang="en-US" sz="15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Text Box 11"/>
            <p:cNvSpPr txBox="1">
              <a:spLocks noChangeArrowheads="1"/>
            </p:cNvSpPr>
            <p:nvPr/>
          </p:nvSpPr>
          <p:spPr bwMode="auto">
            <a:xfrm>
              <a:off x="5161036" y="2881535"/>
              <a:ext cx="3299396" cy="230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900" dirty="0" smtClean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 cleaning</a:t>
              </a:r>
              <a:endParaRPr lang="zh-CN" altLang="en-US" sz="9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Text Box 15"/>
            <p:cNvSpPr txBox="1">
              <a:spLocks noChangeArrowheads="1"/>
            </p:cNvSpPr>
            <p:nvPr/>
          </p:nvSpPr>
          <p:spPr bwMode="auto">
            <a:xfrm>
              <a:off x="5161036" y="3221260"/>
              <a:ext cx="2825750" cy="323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500" dirty="0" smtClean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数据分析</a:t>
              </a:r>
              <a:endParaRPr lang="zh-CN" altLang="en-US" sz="15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Text Box 16"/>
            <p:cNvSpPr txBox="1">
              <a:spLocks noChangeArrowheads="1"/>
            </p:cNvSpPr>
            <p:nvPr/>
          </p:nvSpPr>
          <p:spPr bwMode="auto">
            <a:xfrm>
              <a:off x="5161036" y="3456210"/>
              <a:ext cx="2952750" cy="230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900" dirty="0" smtClean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 analysis</a:t>
              </a:r>
              <a:endParaRPr lang="zh-CN" altLang="en-US" sz="9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Text Box 19"/>
            <p:cNvSpPr txBox="1">
              <a:spLocks noChangeArrowheads="1"/>
            </p:cNvSpPr>
            <p:nvPr/>
          </p:nvSpPr>
          <p:spPr bwMode="auto">
            <a:xfrm>
              <a:off x="5161036" y="3797523"/>
              <a:ext cx="2825750" cy="323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500" dirty="0" smtClean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数据展示</a:t>
              </a:r>
              <a:endParaRPr lang="zh-CN" altLang="en-US" sz="15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Text Box 20"/>
            <p:cNvSpPr txBox="1">
              <a:spLocks noChangeArrowheads="1"/>
            </p:cNvSpPr>
            <p:nvPr/>
          </p:nvSpPr>
          <p:spPr bwMode="auto">
            <a:xfrm>
              <a:off x="5161036" y="4032473"/>
              <a:ext cx="2952750" cy="230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900" dirty="0" smtClean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 display</a:t>
              </a:r>
              <a:endParaRPr lang="zh-CN" altLang="en-US" sz="9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4788024" y="2757294"/>
              <a:ext cx="321984" cy="321984"/>
            </a:xfrm>
            <a:prstGeom prst="ellipse">
              <a:avLst/>
            </a:prstGeom>
            <a:solidFill>
              <a:srgbClr val="009692"/>
            </a:solidFill>
            <a:ln w="6350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1600" b="1">
                <a:solidFill>
                  <a:prstClr val="white"/>
                </a:solidFill>
                <a:latin typeface="微软雅黑" pitchFamily="34" charset="-122"/>
                <a:cs typeface="Lao UI" pitchFamily="34" charset="0"/>
              </a:endParaRPr>
            </a:p>
          </p:txBody>
        </p:sp>
        <p:sp>
          <p:nvSpPr>
            <p:cNvPr id="79" name="Text Box 7"/>
            <p:cNvSpPr txBox="1">
              <a:spLocks noChangeArrowheads="1"/>
            </p:cNvSpPr>
            <p:nvPr/>
          </p:nvSpPr>
          <p:spPr bwMode="auto">
            <a:xfrm>
              <a:off x="4795381" y="2739718"/>
              <a:ext cx="28892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6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4788024" y="3333358"/>
              <a:ext cx="321984" cy="321984"/>
            </a:xfrm>
            <a:prstGeom prst="ellipse">
              <a:avLst/>
            </a:prstGeom>
            <a:solidFill>
              <a:srgbClr val="009692"/>
            </a:solidFill>
            <a:ln w="6350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1600" b="1">
                <a:solidFill>
                  <a:prstClr val="white"/>
                </a:solidFill>
                <a:latin typeface="微软雅黑" pitchFamily="34" charset="-122"/>
                <a:cs typeface="Lao UI" pitchFamily="34" charset="0"/>
              </a:endParaRPr>
            </a:p>
          </p:txBody>
        </p:sp>
        <p:sp>
          <p:nvSpPr>
            <p:cNvPr id="81" name="Text Box 7"/>
            <p:cNvSpPr txBox="1">
              <a:spLocks noChangeArrowheads="1"/>
            </p:cNvSpPr>
            <p:nvPr/>
          </p:nvSpPr>
          <p:spPr bwMode="auto">
            <a:xfrm>
              <a:off x="4795381" y="3315782"/>
              <a:ext cx="28892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6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4788024" y="3917042"/>
              <a:ext cx="321984" cy="321984"/>
            </a:xfrm>
            <a:prstGeom prst="ellipse">
              <a:avLst/>
            </a:prstGeom>
            <a:solidFill>
              <a:srgbClr val="009692"/>
            </a:solidFill>
            <a:ln w="6350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1600" b="1">
                <a:solidFill>
                  <a:prstClr val="white"/>
                </a:solidFill>
                <a:latin typeface="微软雅黑" pitchFamily="34" charset="-122"/>
                <a:cs typeface="Lao UI" pitchFamily="34" charset="0"/>
              </a:endParaRPr>
            </a:p>
          </p:txBody>
        </p:sp>
        <p:sp>
          <p:nvSpPr>
            <p:cNvPr id="83" name="Text Box 7"/>
            <p:cNvSpPr txBox="1">
              <a:spLocks noChangeArrowheads="1"/>
            </p:cNvSpPr>
            <p:nvPr/>
          </p:nvSpPr>
          <p:spPr bwMode="auto">
            <a:xfrm>
              <a:off x="4795381" y="3883223"/>
              <a:ext cx="28892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6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204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529">
        <p14:prism isContent="1" isInverted="1"/>
      </p:transition>
    </mc:Choice>
    <mc:Fallback xmlns="">
      <p:transition spd="slow" advTm="15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" y="321"/>
            <a:ext cx="9142857" cy="514285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528" y="195486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1.Controller</a:t>
            </a:r>
          </a:p>
          <a:p>
            <a:r>
              <a:rPr lang="en-US" altLang="zh-CN" dirty="0" smtClean="0"/>
              <a:t>2.Service</a:t>
            </a:r>
          </a:p>
          <a:p>
            <a:r>
              <a:rPr lang="en-US" altLang="zh-CN" dirty="0" smtClean="0"/>
              <a:t>3.Mapper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23528" y="1417587"/>
            <a:ext cx="79208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@Controller:</a:t>
            </a:r>
            <a:r>
              <a:rPr lang="zh-CN" altLang="en-US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返回字符串与页面</a:t>
            </a:r>
            <a:endParaRPr lang="en-US" altLang="zh-CN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@</a:t>
            </a:r>
            <a:r>
              <a:rPr lang="en-US" altLang="zh-CN" dirty="0" err="1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RestController</a:t>
            </a:r>
            <a:r>
              <a:rPr lang="en-US" altLang="zh-CN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=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@</a:t>
            </a:r>
            <a:r>
              <a:rPr lang="en-US" altLang="zh-CN" dirty="0" err="1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ResponseBody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＋ 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@Controller</a:t>
            </a:r>
            <a:r>
              <a:rPr lang="en-US" altLang="zh-CN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: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返回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JSON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，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XML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或自定义</a:t>
            </a:r>
            <a:r>
              <a:rPr lang="en-US" altLang="zh-CN" dirty="0" err="1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mediaType</a:t>
            </a:r>
            <a:r>
              <a:rPr lang="zh-CN" altLang="en-US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内容</a:t>
            </a:r>
            <a:endParaRPr lang="en-US" altLang="zh-CN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endParaRPr lang="en-US" altLang="zh-CN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zh-CN" altLang="en-US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注解方式写</a:t>
            </a:r>
            <a:r>
              <a:rPr lang="en-US" altLang="zh-CN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select</a:t>
            </a:r>
            <a:r>
              <a:rPr lang="zh-CN" altLang="en-US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语句，简单方便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@Select("select count(*) from </a:t>
            </a:r>
            <a:r>
              <a:rPr lang="en-US" altLang="zh-CN" dirty="0" err="1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bigdata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where </a:t>
            </a:r>
            <a:r>
              <a:rPr lang="en-US" altLang="zh-CN" dirty="0" err="1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jobname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like #{param1}")</a:t>
            </a:r>
          </a:p>
          <a:p>
            <a:r>
              <a:rPr lang="en-US" altLang="zh-CN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Integer </a:t>
            </a:r>
            <a:r>
              <a:rPr lang="en-US" altLang="zh-CN" dirty="0" err="1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getCount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(String param1);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761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7398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" y="321"/>
            <a:ext cx="9142857" cy="514285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493190"/>
            <a:ext cx="9144000" cy="415711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572" y="62965"/>
            <a:ext cx="6408712" cy="367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请求方式从后台获取图片，返回</a:t>
            </a:r>
            <a:r>
              <a:rPr lang="en-US" altLang="zh-CN" dirty="0" smtClean="0"/>
              <a:t>byte[],</a:t>
            </a:r>
            <a:r>
              <a:rPr lang="zh-CN" altLang="en-US" dirty="0" smtClean="0"/>
              <a:t>指定媒体文件类型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199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7398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" y="321"/>
            <a:ext cx="9142857" cy="51428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-322"/>
            <a:ext cx="6363673" cy="51435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528" y="627534"/>
            <a:ext cx="19442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Start:</a:t>
            </a:r>
            <a:r>
              <a:rPr lang="zh-CN" altLang="en-US" dirty="0" smtClean="0"/>
              <a:t>当前是第几页的页数</a:t>
            </a:r>
            <a:endParaRPr lang="en-US" altLang="zh-CN" dirty="0" smtClean="0"/>
          </a:p>
          <a:p>
            <a:r>
              <a:rPr lang="en-US" altLang="zh-CN" dirty="0" err="1" smtClean="0"/>
              <a:t>Sv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select</a:t>
            </a:r>
            <a:r>
              <a:rPr lang="zh-CN" altLang="en-US" dirty="0" smtClean="0"/>
              <a:t>的值，每页显示多少行</a:t>
            </a:r>
            <a:endParaRPr lang="en-US" altLang="zh-CN" dirty="0" smtClean="0"/>
          </a:p>
          <a:p>
            <a:r>
              <a:rPr lang="en-US" altLang="zh-CN" dirty="0" err="1" smtClean="0"/>
              <a:t>Shv</a:t>
            </a:r>
            <a:r>
              <a:rPr lang="zh-CN" altLang="en-US" dirty="0" smtClean="0"/>
              <a:t>：搜索框输入的值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73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7398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" y="321"/>
            <a:ext cx="9142857" cy="514285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" y="1275606"/>
            <a:ext cx="9144000" cy="235397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3528" y="55552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动态表格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10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7398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" y="321"/>
            <a:ext cx="9142857" cy="514285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11510"/>
            <a:ext cx="6031883" cy="264343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87624" y="32918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03648" y="3363838"/>
            <a:ext cx="69127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这</a:t>
            </a:r>
            <a:r>
              <a:rPr lang="zh-CN" altLang="en-US" sz="1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张表需要</a:t>
            </a:r>
            <a:r>
              <a:rPr lang="en-US" altLang="zh-CN" sz="1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:[[***],[***]]</a:t>
            </a:r>
            <a:r>
              <a:rPr lang="zh-CN" altLang="en-US" sz="1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这样的</a:t>
            </a:r>
            <a:r>
              <a:rPr lang="en-US" altLang="zh-CN" sz="1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response,</a:t>
            </a:r>
            <a:r>
              <a:rPr lang="zh-CN" altLang="en-US" sz="1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那么后台传</a:t>
            </a:r>
            <a:r>
              <a:rPr lang="en-US" altLang="zh-CN" sz="1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List&lt;Object []&gt;</a:t>
            </a:r>
            <a:r>
              <a:rPr lang="zh-CN" altLang="en-US" sz="1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合适；</a:t>
            </a:r>
            <a:endParaRPr lang="en-US" altLang="zh-CN" sz="1400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zh-CN" altLang="en-US" sz="1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其他情况：</a:t>
            </a:r>
            <a:r>
              <a:rPr lang="en-US" altLang="zh-CN" sz="1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[{</a:t>
            </a:r>
            <a:r>
              <a:rPr lang="en-US" altLang="zh-CN" sz="1400" dirty="0" err="1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k:v</a:t>
            </a:r>
            <a:r>
              <a:rPr lang="en-US" altLang="zh-CN" sz="1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},{</a:t>
            </a:r>
            <a:r>
              <a:rPr lang="en-US" altLang="zh-CN" sz="1400" dirty="0" err="1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k:v</a:t>
            </a:r>
            <a:r>
              <a:rPr lang="en-US" altLang="zh-CN" sz="1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}]</a:t>
            </a:r>
            <a:r>
              <a:rPr lang="zh-CN" altLang="en-US" sz="1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那么就</a:t>
            </a:r>
            <a:r>
              <a:rPr lang="zh-CN" altLang="en-US" sz="1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传</a:t>
            </a:r>
            <a:r>
              <a:rPr lang="en-US" altLang="zh-CN" sz="1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List&lt;Object&gt;</a:t>
            </a:r>
          </a:p>
          <a:p>
            <a:r>
              <a:rPr lang="zh-CN" altLang="en-US" sz="1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灵活运用集合就行了</a:t>
            </a:r>
            <a:endParaRPr lang="en-US" altLang="zh-CN" sz="1400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741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7398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" y="321"/>
            <a:ext cx="9142857" cy="514285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87624" y="32918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Video_2019-09-29_162725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6765" y="123478"/>
            <a:ext cx="7690468" cy="45930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950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7398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" y="321"/>
            <a:ext cx="9142857" cy="514285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9552" y="195486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rgbClr val="009999"/>
                </a:solidFill>
                <a:effectLst>
                  <a:reflection blurRad="6350" stA="53000" endA="300" endPos="35500" dir="5400000" sy="-90000" algn="bl" rotWithShape="0"/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总结</a:t>
            </a:r>
            <a:endParaRPr lang="zh-CN" altLang="en-US" sz="5400" b="0" cap="none" spc="0" dirty="0">
              <a:ln w="0"/>
              <a:solidFill>
                <a:srgbClr val="009999"/>
              </a:solidFill>
              <a:effectLst>
                <a:reflection blurRad="6350" stA="53000" endA="300" endPos="35500" dir="5400000" sy="-90000" algn="bl" rotWithShape="0"/>
              </a:effectLst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1560" y="1347614"/>
            <a:ext cx="698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还是经验太少，清洗数据就没有做的很好，导致后面分析遇到奇怪的问题。</a:t>
            </a:r>
            <a:endParaRPr lang="en-US" altLang="zh-CN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zh-CN" altLang="en-US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需要注意的事情很多，不过我们是以学习为目的，多出错是有好处的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574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7398">
        <p14:prism isContent="1" isInverted="1"/>
      </p:transition>
    </mc:Choice>
    <mc:Fallback xmlns="">
      <p:transition spd="slow" advTm="73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" y="321"/>
            <a:ext cx="9142857" cy="5142857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2321189" y="1942027"/>
            <a:ext cx="4648838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4800" b="1" dirty="0">
                <a:solidFill>
                  <a:srgbClr val="009692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 </a:t>
            </a:r>
            <a:r>
              <a:rPr lang="en-US" altLang="zh-CN" sz="4800" b="1" dirty="0" smtClean="0">
                <a:solidFill>
                  <a:srgbClr val="009692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r>
              <a:rPr lang="zh-CN" altLang="en-US" sz="4800" b="1" dirty="0" smtClean="0">
                <a:solidFill>
                  <a:srgbClr val="009692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4800" dirty="0">
              <a:solidFill>
                <a:srgbClr val="009692"/>
              </a:solidFill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124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7398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82674" y="1754692"/>
            <a:ext cx="1191987" cy="1191989"/>
            <a:chOff x="3982674" y="1104422"/>
            <a:chExt cx="1191987" cy="1191989"/>
          </a:xfrm>
        </p:grpSpPr>
        <p:sp>
          <p:nvSpPr>
            <p:cNvPr id="3" name="任意多边形 2"/>
            <p:cNvSpPr/>
            <p:nvPr/>
          </p:nvSpPr>
          <p:spPr>
            <a:xfrm rot="5400000">
              <a:off x="3982673" y="1104423"/>
              <a:ext cx="1191989" cy="1191987"/>
            </a:xfrm>
            <a:custGeom>
              <a:avLst/>
              <a:gdLst>
                <a:gd name="connsiteX0" fmla="*/ 0 w 2416630"/>
                <a:gd name="connsiteY0" fmla="*/ 1861457 h 2416629"/>
                <a:gd name="connsiteX1" fmla="*/ 0 w 2416630"/>
                <a:gd name="connsiteY1" fmla="*/ 555171 h 2416629"/>
                <a:gd name="connsiteX2" fmla="*/ 555172 w 2416630"/>
                <a:gd name="connsiteY2" fmla="*/ 555171 h 2416629"/>
                <a:gd name="connsiteX3" fmla="*/ 555172 w 2416630"/>
                <a:gd name="connsiteY3" fmla="*/ 0 h 2416629"/>
                <a:gd name="connsiteX4" fmla="*/ 1861458 w 2416630"/>
                <a:gd name="connsiteY4" fmla="*/ 0 h 2416629"/>
                <a:gd name="connsiteX5" fmla="*/ 1861458 w 2416630"/>
                <a:gd name="connsiteY5" fmla="*/ 555171 h 2416629"/>
                <a:gd name="connsiteX6" fmla="*/ 2416630 w 2416630"/>
                <a:gd name="connsiteY6" fmla="*/ 555171 h 2416629"/>
                <a:gd name="connsiteX7" fmla="*/ 2416630 w 2416630"/>
                <a:gd name="connsiteY7" fmla="*/ 1861457 h 2416629"/>
                <a:gd name="connsiteX8" fmla="*/ 1861458 w 2416630"/>
                <a:gd name="connsiteY8" fmla="*/ 1861457 h 2416629"/>
                <a:gd name="connsiteX9" fmla="*/ 1861458 w 2416630"/>
                <a:gd name="connsiteY9" fmla="*/ 2416629 h 2416629"/>
                <a:gd name="connsiteX10" fmla="*/ 555172 w 2416630"/>
                <a:gd name="connsiteY10" fmla="*/ 2416629 h 2416629"/>
                <a:gd name="connsiteX11" fmla="*/ 555172 w 2416630"/>
                <a:gd name="connsiteY11" fmla="*/ 1861457 h 241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6630" h="2416629">
                  <a:moveTo>
                    <a:pt x="0" y="1861457"/>
                  </a:moveTo>
                  <a:lnTo>
                    <a:pt x="0" y="555171"/>
                  </a:lnTo>
                  <a:lnTo>
                    <a:pt x="555172" y="555171"/>
                  </a:lnTo>
                  <a:lnTo>
                    <a:pt x="555172" y="0"/>
                  </a:lnTo>
                  <a:lnTo>
                    <a:pt x="1861458" y="0"/>
                  </a:lnTo>
                  <a:lnTo>
                    <a:pt x="1861458" y="555171"/>
                  </a:lnTo>
                  <a:lnTo>
                    <a:pt x="2416630" y="555171"/>
                  </a:lnTo>
                  <a:lnTo>
                    <a:pt x="2416630" y="1861457"/>
                  </a:lnTo>
                  <a:lnTo>
                    <a:pt x="1861458" y="1861457"/>
                  </a:lnTo>
                  <a:lnTo>
                    <a:pt x="1861458" y="2416629"/>
                  </a:lnTo>
                  <a:lnTo>
                    <a:pt x="555172" y="2416629"/>
                  </a:lnTo>
                  <a:lnTo>
                    <a:pt x="555172" y="1861457"/>
                  </a:lnTo>
                  <a:close/>
                </a:path>
              </a:pathLst>
            </a:custGeom>
            <a:solidFill>
              <a:srgbClr val="0096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332717" y="1454466"/>
              <a:ext cx="491901" cy="491900"/>
              <a:chOff x="7669213" y="3600450"/>
              <a:chExt cx="531813" cy="531813"/>
            </a:xfrm>
          </p:grpSpPr>
          <p:sp useBgFill="1">
            <p:nvSpPr>
              <p:cNvPr id="5" name="Freeform 461"/>
              <p:cNvSpPr>
                <a:spLocks/>
              </p:cNvSpPr>
              <p:nvPr/>
            </p:nvSpPr>
            <p:spPr bwMode="auto">
              <a:xfrm>
                <a:off x="7669213" y="3600450"/>
                <a:ext cx="531813" cy="531813"/>
              </a:xfrm>
              <a:custGeom>
                <a:avLst/>
                <a:gdLst>
                  <a:gd name="T0" fmla="*/ 308 w 335"/>
                  <a:gd name="T1" fmla="*/ 0 h 335"/>
                  <a:gd name="T2" fmla="*/ 27 w 335"/>
                  <a:gd name="T3" fmla="*/ 0 h 335"/>
                  <a:gd name="T4" fmla="*/ 27 w 335"/>
                  <a:gd name="T5" fmla="*/ 0 h 335"/>
                  <a:gd name="T6" fmla="*/ 22 w 335"/>
                  <a:gd name="T7" fmla="*/ 0 h 335"/>
                  <a:gd name="T8" fmla="*/ 17 w 335"/>
                  <a:gd name="T9" fmla="*/ 3 h 335"/>
                  <a:gd name="T10" fmla="*/ 13 w 335"/>
                  <a:gd name="T11" fmla="*/ 4 h 335"/>
                  <a:gd name="T12" fmla="*/ 9 w 335"/>
                  <a:gd name="T13" fmla="*/ 8 h 335"/>
                  <a:gd name="T14" fmla="*/ 4 w 335"/>
                  <a:gd name="T15" fmla="*/ 12 h 335"/>
                  <a:gd name="T16" fmla="*/ 3 w 335"/>
                  <a:gd name="T17" fmla="*/ 16 h 335"/>
                  <a:gd name="T18" fmla="*/ 0 w 335"/>
                  <a:gd name="T19" fmla="*/ 22 h 335"/>
                  <a:gd name="T20" fmla="*/ 0 w 335"/>
                  <a:gd name="T21" fmla="*/ 27 h 335"/>
                  <a:gd name="T22" fmla="*/ 0 w 335"/>
                  <a:gd name="T23" fmla="*/ 308 h 335"/>
                  <a:gd name="T24" fmla="*/ 0 w 335"/>
                  <a:gd name="T25" fmla="*/ 308 h 335"/>
                  <a:gd name="T26" fmla="*/ 0 w 335"/>
                  <a:gd name="T27" fmla="*/ 313 h 335"/>
                  <a:gd name="T28" fmla="*/ 3 w 335"/>
                  <a:gd name="T29" fmla="*/ 319 h 335"/>
                  <a:gd name="T30" fmla="*/ 4 w 335"/>
                  <a:gd name="T31" fmla="*/ 323 h 335"/>
                  <a:gd name="T32" fmla="*/ 9 w 335"/>
                  <a:gd name="T33" fmla="*/ 327 h 335"/>
                  <a:gd name="T34" fmla="*/ 13 w 335"/>
                  <a:gd name="T35" fmla="*/ 331 h 335"/>
                  <a:gd name="T36" fmla="*/ 17 w 335"/>
                  <a:gd name="T37" fmla="*/ 332 h 335"/>
                  <a:gd name="T38" fmla="*/ 22 w 335"/>
                  <a:gd name="T39" fmla="*/ 335 h 335"/>
                  <a:gd name="T40" fmla="*/ 27 w 335"/>
                  <a:gd name="T41" fmla="*/ 335 h 335"/>
                  <a:gd name="T42" fmla="*/ 308 w 335"/>
                  <a:gd name="T43" fmla="*/ 335 h 335"/>
                  <a:gd name="T44" fmla="*/ 308 w 335"/>
                  <a:gd name="T45" fmla="*/ 335 h 335"/>
                  <a:gd name="T46" fmla="*/ 314 w 335"/>
                  <a:gd name="T47" fmla="*/ 335 h 335"/>
                  <a:gd name="T48" fmla="*/ 319 w 335"/>
                  <a:gd name="T49" fmla="*/ 332 h 335"/>
                  <a:gd name="T50" fmla="*/ 323 w 335"/>
                  <a:gd name="T51" fmla="*/ 331 h 335"/>
                  <a:gd name="T52" fmla="*/ 327 w 335"/>
                  <a:gd name="T53" fmla="*/ 327 h 335"/>
                  <a:gd name="T54" fmla="*/ 331 w 335"/>
                  <a:gd name="T55" fmla="*/ 323 h 335"/>
                  <a:gd name="T56" fmla="*/ 333 w 335"/>
                  <a:gd name="T57" fmla="*/ 319 h 335"/>
                  <a:gd name="T58" fmla="*/ 335 w 335"/>
                  <a:gd name="T59" fmla="*/ 313 h 335"/>
                  <a:gd name="T60" fmla="*/ 335 w 335"/>
                  <a:gd name="T61" fmla="*/ 308 h 335"/>
                  <a:gd name="T62" fmla="*/ 335 w 335"/>
                  <a:gd name="T63" fmla="*/ 27 h 335"/>
                  <a:gd name="T64" fmla="*/ 335 w 335"/>
                  <a:gd name="T65" fmla="*/ 27 h 335"/>
                  <a:gd name="T66" fmla="*/ 335 w 335"/>
                  <a:gd name="T67" fmla="*/ 22 h 335"/>
                  <a:gd name="T68" fmla="*/ 333 w 335"/>
                  <a:gd name="T69" fmla="*/ 16 h 335"/>
                  <a:gd name="T70" fmla="*/ 331 w 335"/>
                  <a:gd name="T71" fmla="*/ 12 h 335"/>
                  <a:gd name="T72" fmla="*/ 327 w 335"/>
                  <a:gd name="T73" fmla="*/ 8 h 335"/>
                  <a:gd name="T74" fmla="*/ 323 w 335"/>
                  <a:gd name="T75" fmla="*/ 4 h 335"/>
                  <a:gd name="T76" fmla="*/ 319 w 335"/>
                  <a:gd name="T77" fmla="*/ 3 h 335"/>
                  <a:gd name="T78" fmla="*/ 314 w 335"/>
                  <a:gd name="T79" fmla="*/ 0 h 335"/>
                  <a:gd name="T80" fmla="*/ 308 w 335"/>
                  <a:gd name="T81" fmla="*/ 0 h 335"/>
                  <a:gd name="T82" fmla="*/ 308 w 335"/>
                  <a:gd name="T83" fmla="*/ 0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35" h="335">
                    <a:moveTo>
                      <a:pt x="308" y="0"/>
                    </a:moveTo>
                    <a:lnTo>
                      <a:pt x="27" y="0"/>
                    </a:lnTo>
                    <a:lnTo>
                      <a:pt x="27" y="0"/>
                    </a:lnTo>
                    <a:lnTo>
                      <a:pt x="22" y="0"/>
                    </a:lnTo>
                    <a:lnTo>
                      <a:pt x="17" y="3"/>
                    </a:lnTo>
                    <a:lnTo>
                      <a:pt x="13" y="4"/>
                    </a:lnTo>
                    <a:lnTo>
                      <a:pt x="9" y="8"/>
                    </a:lnTo>
                    <a:lnTo>
                      <a:pt x="4" y="12"/>
                    </a:lnTo>
                    <a:lnTo>
                      <a:pt x="3" y="16"/>
                    </a:lnTo>
                    <a:lnTo>
                      <a:pt x="0" y="22"/>
                    </a:lnTo>
                    <a:lnTo>
                      <a:pt x="0" y="27"/>
                    </a:lnTo>
                    <a:lnTo>
                      <a:pt x="0" y="308"/>
                    </a:lnTo>
                    <a:lnTo>
                      <a:pt x="0" y="308"/>
                    </a:lnTo>
                    <a:lnTo>
                      <a:pt x="0" y="313"/>
                    </a:lnTo>
                    <a:lnTo>
                      <a:pt x="3" y="319"/>
                    </a:lnTo>
                    <a:lnTo>
                      <a:pt x="4" y="323"/>
                    </a:lnTo>
                    <a:lnTo>
                      <a:pt x="9" y="327"/>
                    </a:lnTo>
                    <a:lnTo>
                      <a:pt x="13" y="331"/>
                    </a:lnTo>
                    <a:lnTo>
                      <a:pt x="17" y="332"/>
                    </a:lnTo>
                    <a:lnTo>
                      <a:pt x="22" y="335"/>
                    </a:lnTo>
                    <a:lnTo>
                      <a:pt x="27" y="335"/>
                    </a:lnTo>
                    <a:lnTo>
                      <a:pt x="308" y="335"/>
                    </a:lnTo>
                    <a:lnTo>
                      <a:pt x="308" y="335"/>
                    </a:lnTo>
                    <a:lnTo>
                      <a:pt x="314" y="335"/>
                    </a:lnTo>
                    <a:lnTo>
                      <a:pt x="319" y="332"/>
                    </a:lnTo>
                    <a:lnTo>
                      <a:pt x="323" y="331"/>
                    </a:lnTo>
                    <a:lnTo>
                      <a:pt x="327" y="327"/>
                    </a:lnTo>
                    <a:lnTo>
                      <a:pt x="331" y="323"/>
                    </a:lnTo>
                    <a:lnTo>
                      <a:pt x="333" y="319"/>
                    </a:lnTo>
                    <a:lnTo>
                      <a:pt x="335" y="313"/>
                    </a:lnTo>
                    <a:lnTo>
                      <a:pt x="335" y="308"/>
                    </a:lnTo>
                    <a:lnTo>
                      <a:pt x="335" y="27"/>
                    </a:lnTo>
                    <a:lnTo>
                      <a:pt x="335" y="27"/>
                    </a:lnTo>
                    <a:lnTo>
                      <a:pt x="335" y="22"/>
                    </a:lnTo>
                    <a:lnTo>
                      <a:pt x="333" y="16"/>
                    </a:lnTo>
                    <a:lnTo>
                      <a:pt x="331" y="12"/>
                    </a:lnTo>
                    <a:lnTo>
                      <a:pt x="327" y="8"/>
                    </a:lnTo>
                    <a:lnTo>
                      <a:pt x="323" y="4"/>
                    </a:lnTo>
                    <a:lnTo>
                      <a:pt x="319" y="3"/>
                    </a:lnTo>
                    <a:lnTo>
                      <a:pt x="314" y="0"/>
                    </a:lnTo>
                    <a:lnTo>
                      <a:pt x="308" y="0"/>
                    </a:lnTo>
                    <a:lnTo>
                      <a:pt x="308" y="0"/>
                    </a:ln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462"/>
              <p:cNvSpPr>
                <a:spLocks/>
              </p:cNvSpPr>
              <p:nvPr/>
            </p:nvSpPr>
            <p:spPr bwMode="auto">
              <a:xfrm>
                <a:off x="7875588" y="3736975"/>
                <a:ext cx="120650" cy="257175"/>
              </a:xfrm>
              <a:custGeom>
                <a:avLst/>
                <a:gdLst>
                  <a:gd name="T0" fmla="*/ 57 w 76"/>
                  <a:gd name="T1" fmla="*/ 30 h 162"/>
                  <a:gd name="T2" fmla="*/ 76 w 76"/>
                  <a:gd name="T3" fmla="*/ 30 h 162"/>
                  <a:gd name="T4" fmla="*/ 76 w 76"/>
                  <a:gd name="T5" fmla="*/ 0 h 162"/>
                  <a:gd name="T6" fmla="*/ 51 w 76"/>
                  <a:gd name="T7" fmla="*/ 0 h 162"/>
                  <a:gd name="T8" fmla="*/ 51 w 76"/>
                  <a:gd name="T9" fmla="*/ 0 h 162"/>
                  <a:gd name="T10" fmla="*/ 39 w 76"/>
                  <a:gd name="T11" fmla="*/ 2 h 162"/>
                  <a:gd name="T12" fmla="*/ 31 w 76"/>
                  <a:gd name="T13" fmla="*/ 4 h 162"/>
                  <a:gd name="T14" fmla="*/ 24 w 76"/>
                  <a:gd name="T15" fmla="*/ 10 h 162"/>
                  <a:gd name="T16" fmla="*/ 20 w 76"/>
                  <a:gd name="T17" fmla="*/ 15 h 162"/>
                  <a:gd name="T18" fmla="*/ 18 w 76"/>
                  <a:gd name="T19" fmla="*/ 21 h 162"/>
                  <a:gd name="T20" fmla="*/ 16 w 76"/>
                  <a:gd name="T21" fmla="*/ 26 h 162"/>
                  <a:gd name="T22" fmla="*/ 16 w 76"/>
                  <a:gd name="T23" fmla="*/ 33 h 162"/>
                  <a:gd name="T24" fmla="*/ 16 w 76"/>
                  <a:gd name="T25" fmla="*/ 33 h 162"/>
                  <a:gd name="T26" fmla="*/ 16 w 76"/>
                  <a:gd name="T27" fmla="*/ 56 h 162"/>
                  <a:gd name="T28" fmla="*/ 0 w 76"/>
                  <a:gd name="T29" fmla="*/ 56 h 162"/>
                  <a:gd name="T30" fmla="*/ 0 w 76"/>
                  <a:gd name="T31" fmla="*/ 84 h 162"/>
                  <a:gd name="T32" fmla="*/ 16 w 76"/>
                  <a:gd name="T33" fmla="*/ 84 h 162"/>
                  <a:gd name="T34" fmla="*/ 16 w 76"/>
                  <a:gd name="T35" fmla="*/ 162 h 162"/>
                  <a:gd name="T36" fmla="*/ 50 w 76"/>
                  <a:gd name="T37" fmla="*/ 162 h 162"/>
                  <a:gd name="T38" fmla="*/ 50 w 76"/>
                  <a:gd name="T39" fmla="*/ 84 h 162"/>
                  <a:gd name="T40" fmla="*/ 73 w 76"/>
                  <a:gd name="T41" fmla="*/ 84 h 162"/>
                  <a:gd name="T42" fmla="*/ 73 w 76"/>
                  <a:gd name="T43" fmla="*/ 84 h 162"/>
                  <a:gd name="T44" fmla="*/ 74 w 76"/>
                  <a:gd name="T45" fmla="*/ 76 h 162"/>
                  <a:gd name="T46" fmla="*/ 76 w 76"/>
                  <a:gd name="T47" fmla="*/ 56 h 162"/>
                  <a:gd name="T48" fmla="*/ 76 w 76"/>
                  <a:gd name="T49" fmla="*/ 56 h 162"/>
                  <a:gd name="T50" fmla="*/ 50 w 76"/>
                  <a:gd name="T51" fmla="*/ 56 h 162"/>
                  <a:gd name="T52" fmla="*/ 50 w 76"/>
                  <a:gd name="T53" fmla="*/ 56 h 162"/>
                  <a:gd name="T54" fmla="*/ 50 w 76"/>
                  <a:gd name="T55" fmla="*/ 37 h 162"/>
                  <a:gd name="T56" fmla="*/ 50 w 76"/>
                  <a:gd name="T57" fmla="*/ 37 h 162"/>
                  <a:gd name="T58" fmla="*/ 51 w 76"/>
                  <a:gd name="T59" fmla="*/ 34 h 162"/>
                  <a:gd name="T60" fmla="*/ 53 w 76"/>
                  <a:gd name="T61" fmla="*/ 33 h 162"/>
                  <a:gd name="T62" fmla="*/ 54 w 76"/>
                  <a:gd name="T63" fmla="*/ 30 h 162"/>
                  <a:gd name="T64" fmla="*/ 57 w 76"/>
                  <a:gd name="T65" fmla="*/ 30 h 162"/>
                  <a:gd name="T66" fmla="*/ 57 w 76"/>
                  <a:gd name="T67" fmla="*/ 3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6" h="162">
                    <a:moveTo>
                      <a:pt x="57" y="30"/>
                    </a:moveTo>
                    <a:lnTo>
                      <a:pt x="76" y="30"/>
                    </a:lnTo>
                    <a:lnTo>
                      <a:pt x="76" y="0"/>
                    </a:lnTo>
                    <a:lnTo>
                      <a:pt x="51" y="0"/>
                    </a:lnTo>
                    <a:lnTo>
                      <a:pt x="51" y="0"/>
                    </a:lnTo>
                    <a:lnTo>
                      <a:pt x="39" y="2"/>
                    </a:lnTo>
                    <a:lnTo>
                      <a:pt x="31" y="4"/>
                    </a:lnTo>
                    <a:lnTo>
                      <a:pt x="24" y="10"/>
                    </a:lnTo>
                    <a:lnTo>
                      <a:pt x="20" y="15"/>
                    </a:lnTo>
                    <a:lnTo>
                      <a:pt x="18" y="21"/>
                    </a:lnTo>
                    <a:lnTo>
                      <a:pt x="16" y="26"/>
                    </a:lnTo>
                    <a:lnTo>
                      <a:pt x="16" y="33"/>
                    </a:lnTo>
                    <a:lnTo>
                      <a:pt x="16" y="33"/>
                    </a:lnTo>
                    <a:lnTo>
                      <a:pt x="16" y="56"/>
                    </a:lnTo>
                    <a:lnTo>
                      <a:pt x="0" y="56"/>
                    </a:lnTo>
                    <a:lnTo>
                      <a:pt x="0" y="84"/>
                    </a:lnTo>
                    <a:lnTo>
                      <a:pt x="16" y="84"/>
                    </a:lnTo>
                    <a:lnTo>
                      <a:pt x="16" y="162"/>
                    </a:lnTo>
                    <a:lnTo>
                      <a:pt x="50" y="162"/>
                    </a:lnTo>
                    <a:lnTo>
                      <a:pt x="50" y="84"/>
                    </a:lnTo>
                    <a:lnTo>
                      <a:pt x="73" y="84"/>
                    </a:lnTo>
                    <a:lnTo>
                      <a:pt x="73" y="84"/>
                    </a:lnTo>
                    <a:lnTo>
                      <a:pt x="74" y="76"/>
                    </a:lnTo>
                    <a:lnTo>
                      <a:pt x="76" y="56"/>
                    </a:lnTo>
                    <a:lnTo>
                      <a:pt x="76" y="56"/>
                    </a:lnTo>
                    <a:lnTo>
                      <a:pt x="50" y="56"/>
                    </a:lnTo>
                    <a:lnTo>
                      <a:pt x="50" y="56"/>
                    </a:lnTo>
                    <a:lnTo>
                      <a:pt x="50" y="37"/>
                    </a:lnTo>
                    <a:lnTo>
                      <a:pt x="50" y="37"/>
                    </a:lnTo>
                    <a:lnTo>
                      <a:pt x="51" y="34"/>
                    </a:lnTo>
                    <a:lnTo>
                      <a:pt x="53" y="33"/>
                    </a:lnTo>
                    <a:lnTo>
                      <a:pt x="54" y="30"/>
                    </a:lnTo>
                    <a:lnTo>
                      <a:pt x="57" y="30"/>
                    </a:lnTo>
                    <a:lnTo>
                      <a:pt x="57" y="30"/>
                    </a:lnTo>
                    <a:close/>
                  </a:path>
                </a:pathLst>
              </a:custGeom>
              <a:solidFill>
                <a:srgbClr val="0096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5033603" y="2492480"/>
            <a:ext cx="1191987" cy="1191989"/>
            <a:chOff x="5033603" y="1842210"/>
            <a:chExt cx="1191987" cy="1191989"/>
          </a:xfrm>
        </p:grpSpPr>
        <p:sp>
          <p:nvSpPr>
            <p:cNvPr id="8" name="任意多边形 7"/>
            <p:cNvSpPr/>
            <p:nvPr/>
          </p:nvSpPr>
          <p:spPr>
            <a:xfrm rot="5400000">
              <a:off x="5033602" y="1842211"/>
              <a:ext cx="1191989" cy="1191987"/>
            </a:xfrm>
            <a:custGeom>
              <a:avLst/>
              <a:gdLst>
                <a:gd name="connsiteX0" fmla="*/ 0 w 2416630"/>
                <a:gd name="connsiteY0" fmla="*/ 1861457 h 2416629"/>
                <a:gd name="connsiteX1" fmla="*/ 0 w 2416630"/>
                <a:gd name="connsiteY1" fmla="*/ 555171 h 2416629"/>
                <a:gd name="connsiteX2" fmla="*/ 555172 w 2416630"/>
                <a:gd name="connsiteY2" fmla="*/ 555171 h 2416629"/>
                <a:gd name="connsiteX3" fmla="*/ 555172 w 2416630"/>
                <a:gd name="connsiteY3" fmla="*/ 0 h 2416629"/>
                <a:gd name="connsiteX4" fmla="*/ 1861458 w 2416630"/>
                <a:gd name="connsiteY4" fmla="*/ 0 h 2416629"/>
                <a:gd name="connsiteX5" fmla="*/ 1861458 w 2416630"/>
                <a:gd name="connsiteY5" fmla="*/ 555171 h 2416629"/>
                <a:gd name="connsiteX6" fmla="*/ 2416630 w 2416630"/>
                <a:gd name="connsiteY6" fmla="*/ 555171 h 2416629"/>
                <a:gd name="connsiteX7" fmla="*/ 2416630 w 2416630"/>
                <a:gd name="connsiteY7" fmla="*/ 1861457 h 2416629"/>
                <a:gd name="connsiteX8" fmla="*/ 1861458 w 2416630"/>
                <a:gd name="connsiteY8" fmla="*/ 1861457 h 2416629"/>
                <a:gd name="connsiteX9" fmla="*/ 1861458 w 2416630"/>
                <a:gd name="connsiteY9" fmla="*/ 2416629 h 2416629"/>
                <a:gd name="connsiteX10" fmla="*/ 555172 w 2416630"/>
                <a:gd name="connsiteY10" fmla="*/ 2416629 h 2416629"/>
                <a:gd name="connsiteX11" fmla="*/ 555172 w 2416630"/>
                <a:gd name="connsiteY11" fmla="*/ 1861457 h 241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6630" h="2416629">
                  <a:moveTo>
                    <a:pt x="0" y="1861457"/>
                  </a:moveTo>
                  <a:lnTo>
                    <a:pt x="0" y="555171"/>
                  </a:lnTo>
                  <a:lnTo>
                    <a:pt x="555172" y="555171"/>
                  </a:lnTo>
                  <a:lnTo>
                    <a:pt x="555172" y="0"/>
                  </a:lnTo>
                  <a:lnTo>
                    <a:pt x="1861458" y="0"/>
                  </a:lnTo>
                  <a:lnTo>
                    <a:pt x="1861458" y="555171"/>
                  </a:lnTo>
                  <a:lnTo>
                    <a:pt x="2416630" y="555171"/>
                  </a:lnTo>
                  <a:lnTo>
                    <a:pt x="2416630" y="1861457"/>
                  </a:lnTo>
                  <a:lnTo>
                    <a:pt x="1861458" y="1861457"/>
                  </a:lnTo>
                  <a:lnTo>
                    <a:pt x="1861458" y="2416629"/>
                  </a:lnTo>
                  <a:lnTo>
                    <a:pt x="555172" y="2416629"/>
                  </a:lnTo>
                  <a:lnTo>
                    <a:pt x="555172" y="1861457"/>
                  </a:lnTo>
                  <a:close/>
                </a:path>
              </a:pathLst>
            </a:custGeom>
            <a:solidFill>
              <a:srgbClr val="0096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383646" y="2192255"/>
              <a:ext cx="491901" cy="491900"/>
              <a:chOff x="8543926" y="3600450"/>
              <a:chExt cx="531813" cy="531813"/>
            </a:xfrm>
          </p:grpSpPr>
          <p:sp useBgFill="1">
            <p:nvSpPr>
              <p:cNvPr id="10" name="Freeform 463"/>
              <p:cNvSpPr>
                <a:spLocks/>
              </p:cNvSpPr>
              <p:nvPr/>
            </p:nvSpPr>
            <p:spPr bwMode="auto">
              <a:xfrm>
                <a:off x="8543926" y="3600450"/>
                <a:ext cx="531813" cy="531813"/>
              </a:xfrm>
              <a:custGeom>
                <a:avLst/>
                <a:gdLst>
                  <a:gd name="T0" fmla="*/ 308 w 335"/>
                  <a:gd name="T1" fmla="*/ 0 h 335"/>
                  <a:gd name="T2" fmla="*/ 27 w 335"/>
                  <a:gd name="T3" fmla="*/ 0 h 335"/>
                  <a:gd name="T4" fmla="*/ 27 w 335"/>
                  <a:gd name="T5" fmla="*/ 0 h 335"/>
                  <a:gd name="T6" fmla="*/ 22 w 335"/>
                  <a:gd name="T7" fmla="*/ 0 h 335"/>
                  <a:gd name="T8" fmla="*/ 16 w 335"/>
                  <a:gd name="T9" fmla="*/ 3 h 335"/>
                  <a:gd name="T10" fmla="*/ 12 w 335"/>
                  <a:gd name="T11" fmla="*/ 4 h 335"/>
                  <a:gd name="T12" fmla="*/ 8 w 335"/>
                  <a:gd name="T13" fmla="*/ 8 h 335"/>
                  <a:gd name="T14" fmla="*/ 4 w 335"/>
                  <a:gd name="T15" fmla="*/ 12 h 335"/>
                  <a:gd name="T16" fmla="*/ 3 w 335"/>
                  <a:gd name="T17" fmla="*/ 16 h 335"/>
                  <a:gd name="T18" fmla="*/ 0 w 335"/>
                  <a:gd name="T19" fmla="*/ 22 h 335"/>
                  <a:gd name="T20" fmla="*/ 0 w 335"/>
                  <a:gd name="T21" fmla="*/ 27 h 335"/>
                  <a:gd name="T22" fmla="*/ 0 w 335"/>
                  <a:gd name="T23" fmla="*/ 308 h 335"/>
                  <a:gd name="T24" fmla="*/ 0 w 335"/>
                  <a:gd name="T25" fmla="*/ 308 h 335"/>
                  <a:gd name="T26" fmla="*/ 0 w 335"/>
                  <a:gd name="T27" fmla="*/ 313 h 335"/>
                  <a:gd name="T28" fmla="*/ 3 w 335"/>
                  <a:gd name="T29" fmla="*/ 319 h 335"/>
                  <a:gd name="T30" fmla="*/ 4 w 335"/>
                  <a:gd name="T31" fmla="*/ 323 h 335"/>
                  <a:gd name="T32" fmla="*/ 8 w 335"/>
                  <a:gd name="T33" fmla="*/ 327 h 335"/>
                  <a:gd name="T34" fmla="*/ 12 w 335"/>
                  <a:gd name="T35" fmla="*/ 331 h 335"/>
                  <a:gd name="T36" fmla="*/ 16 w 335"/>
                  <a:gd name="T37" fmla="*/ 332 h 335"/>
                  <a:gd name="T38" fmla="*/ 22 w 335"/>
                  <a:gd name="T39" fmla="*/ 335 h 335"/>
                  <a:gd name="T40" fmla="*/ 27 w 335"/>
                  <a:gd name="T41" fmla="*/ 335 h 335"/>
                  <a:gd name="T42" fmla="*/ 308 w 335"/>
                  <a:gd name="T43" fmla="*/ 335 h 335"/>
                  <a:gd name="T44" fmla="*/ 308 w 335"/>
                  <a:gd name="T45" fmla="*/ 335 h 335"/>
                  <a:gd name="T46" fmla="*/ 313 w 335"/>
                  <a:gd name="T47" fmla="*/ 335 h 335"/>
                  <a:gd name="T48" fmla="*/ 319 w 335"/>
                  <a:gd name="T49" fmla="*/ 332 h 335"/>
                  <a:gd name="T50" fmla="*/ 323 w 335"/>
                  <a:gd name="T51" fmla="*/ 331 h 335"/>
                  <a:gd name="T52" fmla="*/ 327 w 335"/>
                  <a:gd name="T53" fmla="*/ 327 h 335"/>
                  <a:gd name="T54" fmla="*/ 331 w 335"/>
                  <a:gd name="T55" fmla="*/ 323 h 335"/>
                  <a:gd name="T56" fmla="*/ 332 w 335"/>
                  <a:gd name="T57" fmla="*/ 319 h 335"/>
                  <a:gd name="T58" fmla="*/ 335 w 335"/>
                  <a:gd name="T59" fmla="*/ 313 h 335"/>
                  <a:gd name="T60" fmla="*/ 335 w 335"/>
                  <a:gd name="T61" fmla="*/ 308 h 335"/>
                  <a:gd name="T62" fmla="*/ 335 w 335"/>
                  <a:gd name="T63" fmla="*/ 27 h 335"/>
                  <a:gd name="T64" fmla="*/ 335 w 335"/>
                  <a:gd name="T65" fmla="*/ 27 h 335"/>
                  <a:gd name="T66" fmla="*/ 335 w 335"/>
                  <a:gd name="T67" fmla="*/ 22 h 335"/>
                  <a:gd name="T68" fmla="*/ 332 w 335"/>
                  <a:gd name="T69" fmla="*/ 16 h 335"/>
                  <a:gd name="T70" fmla="*/ 331 w 335"/>
                  <a:gd name="T71" fmla="*/ 12 h 335"/>
                  <a:gd name="T72" fmla="*/ 327 w 335"/>
                  <a:gd name="T73" fmla="*/ 8 h 335"/>
                  <a:gd name="T74" fmla="*/ 323 w 335"/>
                  <a:gd name="T75" fmla="*/ 4 h 335"/>
                  <a:gd name="T76" fmla="*/ 319 w 335"/>
                  <a:gd name="T77" fmla="*/ 3 h 335"/>
                  <a:gd name="T78" fmla="*/ 313 w 335"/>
                  <a:gd name="T79" fmla="*/ 0 h 335"/>
                  <a:gd name="T80" fmla="*/ 308 w 335"/>
                  <a:gd name="T81" fmla="*/ 0 h 335"/>
                  <a:gd name="T82" fmla="*/ 308 w 335"/>
                  <a:gd name="T83" fmla="*/ 0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35" h="335">
                    <a:moveTo>
                      <a:pt x="308" y="0"/>
                    </a:moveTo>
                    <a:lnTo>
                      <a:pt x="27" y="0"/>
                    </a:lnTo>
                    <a:lnTo>
                      <a:pt x="27" y="0"/>
                    </a:lnTo>
                    <a:lnTo>
                      <a:pt x="22" y="0"/>
                    </a:lnTo>
                    <a:lnTo>
                      <a:pt x="16" y="3"/>
                    </a:lnTo>
                    <a:lnTo>
                      <a:pt x="12" y="4"/>
                    </a:lnTo>
                    <a:lnTo>
                      <a:pt x="8" y="8"/>
                    </a:lnTo>
                    <a:lnTo>
                      <a:pt x="4" y="12"/>
                    </a:lnTo>
                    <a:lnTo>
                      <a:pt x="3" y="16"/>
                    </a:lnTo>
                    <a:lnTo>
                      <a:pt x="0" y="22"/>
                    </a:lnTo>
                    <a:lnTo>
                      <a:pt x="0" y="27"/>
                    </a:lnTo>
                    <a:lnTo>
                      <a:pt x="0" y="308"/>
                    </a:lnTo>
                    <a:lnTo>
                      <a:pt x="0" y="308"/>
                    </a:lnTo>
                    <a:lnTo>
                      <a:pt x="0" y="313"/>
                    </a:lnTo>
                    <a:lnTo>
                      <a:pt x="3" y="319"/>
                    </a:lnTo>
                    <a:lnTo>
                      <a:pt x="4" y="323"/>
                    </a:lnTo>
                    <a:lnTo>
                      <a:pt x="8" y="327"/>
                    </a:lnTo>
                    <a:lnTo>
                      <a:pt x="12" y="331"/>
                    </a:lnTo>
                    <a:lnTo>
                      <a:pt x="16" y="332"/>
                    </a:lnTo>
                    <a:lnTo>
                      <a:pt x="22" y="335"/>
                    </a:lnTo>
                    <a:lnTo>
                      <a:pt x="27" y="335"/>
                    </a:lnTo>
                    <a:lnTo>
                      <a:pt x="308" y="335"/>
                    </a:lnTo>
                    <a:lnTo>
                      <a:pt x="308" y="335"/>
                    </a:lnTo>
                    <a:lnTo>
                      <a:pt x="313" y="335"/>
                    </a:lnTo>
                    <a:lnTo>
                      <a:pt x="319" y="332"/>
                    </a:lnTo>
                    <a:lnTo>
                      <a:pt x="323" y="331"/>
                    </a:lnTo>
                    <a:lnTo>
                      <a:pt x="327" y="327"/>
                    </a:lnTo>
                    <a:lnTo>
                      <a:pt x="331" y="323"/>
                    </a:lnTo>
                    <a:lnTo>
                      <a:pt x="332" y="319"/>
                    </a:lnTo>
                    <a:lnTo>
                      <a:pt x="335" y="313"/>
                    </a:lnTo>
                    <a:lnTo>
                      <a:pt x="335" y="308"/>
                    </a:lnTo>
                    <a:lnTo>
                      <a:pt x="335" y="27"/>
                    </a:lnTo>
                    <a:lnTo>
                      <a:pt x="335" y="27"/>
                    </a:lnTo>
                    <a:lnTo>
                      <a:pt x="335" y="22"/>
                    </a:lnTo>
                    <a:lnTo>
                      <a:pt x="332" y="16"/>
                    </a:lnTo>
                    <a:lnTo>
                      <a:pt x="331" y="12"/>
                    </a:lnTo>
                    <a:lnTo>
                      <a:pt x="327" y="8"/>
                    </a:lnTo>
                    <a:lnTo>
                      <a:pt x="323" y="4"/>
                    </a:lnTo>
                    <a:lnTo>
                      <a:pt x="319" y="3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8" y="0"/>
                    </a:ln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464"/>
              <p:cNvSpPr>
                <a:spLocks/>
              </p:cNvSpPr>
              <p:nvPr/>
            </p:nvSpPr>
            <p:spPr bwMode="auto">
              <a:xfrm>
                <a:off x="8682038" y="3754438"/>
                <a:ext cx="273050" cy="223838"/>
              </a:xfrm>
              <a:custGeom>
                <a:avLst/>
                <a:gdLst>
                  <a:gd name="T0" fmla="*/ 172 w 172"/>
                  <a:gd name="T1" fmla="*/ 16 h 141"/>
                  <a:gd name="T2" fmla="*/ 152 w 172"/>
                  <a:gd name="T3" fmla="*/ 22 h 141"/>
                  <a:gd name="T4" fmla="*/ 158 w 172"/>
                  <a:gd name="T5" fmla="*/ 19 h 141"/>
                  <a:gd name="T6" fmla="*/ 166 w 172"/>
                  <a:gd name="T7" fmla="*/ 8 h 141"/>
                  <a:gd name="T8" fmla="*/ 167 w 172"/>
                  <a:gd name="T9" fmla="*/ 3 h 141"/>
                  <a:gd name="T10" fmla="*/ 145 w 172"/>
                  <a:gd name="T11" fmla="*/ 11 h 141"/>
                  <a:gd name="T12" fmla="*/ 140 w 172"/>
                  <a:gd name="T13" fmla="*/ 7 h 141"/>
                  <a:gd name="T14" fmla="*/ 127 w 172"/>
                  <a:gd name="T15" fmla="*/ 2 h 141"/>
                  <a:gd name="T16" fmla="*/ 120 w 172"/>
                  <a:gd name="T17" fmla="*/ 0 h 141"/>
                  <a:gd name="T18" fmla="*/ 105 w 172"/>
                  <a:gd name="T19" fmla="*/ 3 h 141"/>
                  <a:gd name="T20" fmla="*/ 94 w 172"/>
                  <a:gd name="T21" fmla="*/ 11 h 141"/>
                  <a:gd name="T22" fmla="*/ 86 w 172"/>
                  <a:gd name="T23" fmla="*/ 22 h 141"/>
                  <a:gd name="T24" fmla="*/ 83 w 172"/>
                  <a:gd name="T25" fmla="*/ 35 h 141"/>
                  <a:gd name="T26" fmla="*/ 85 w 172"/>
                  <a:gd name="T27" fmla="*/ 43 h 141"/>
                  <a:gd name="T28" fmla="*/ 74 w 172"/>
                  <a:gd name="T29" fmla="*/ 42 h 141"/>
                  <a:gd name="T30" fmla="*/ 54 w 172"/>
                  <a:gd name="T31" fmla="*/ 37 h 141"/>
                  <a:gd name="T32" fmla="*/ 35 w 172"/>
                  <a:gd name="T33" fmla="*/ 27 h 141"/>
                  <a:gd name="T34" fmla="*/ 19 w 172"/>
                  <a:gd name="T35" fmla="*/ 15 h 141"/>
                  <a:gd name="T36" fmla="*/ 12 w 172"/>
                  <a:gd name="T37" fmla="*/ 7 h 141"/>
                  <a:gd name="T38" fmla="*/ 6 w 172"/>
                  <a:gd name="T39" fmla="*/ 25 h 141"/>
                  <a:gd name="T40" fmla="*/ 8 w 172"/>
                  <a:gd name="T41" fmla="*/ 34 h 141"/>
                  <a:gd name="T42" fmla="*/ 16 w 172"/>
                  <a:gd name="T43" fmla="*/ 49 h 141"/>
                  <a:gd name="T44" fmla="*/ 23 w 172"/>
                  <a:gd name="T45" fmla="*/ 54 h 141"/>
                  <a:gd name="T46" fmla="*/ 6 w 172"/>
                  <a:gd name="T47" fmla="*/ 50 h 141"/>
                  <a:gd name="T48" fmla="*/ 6 w 172"/>
                  <a:gd name="T49" fmla="*/ 50 h 141"/>
                  <a:gd name="T50" fmla="*/ 9 w 172"/>
                  <a:gd name="T51" fmla="*/ 62 h 141"/>
                  <a:gd name="T52" fmla="*/ 14 w 172"/>
                  <a:gd name="T53" fmla="*/ 73 h 141"/>
                  <a:gd name="T54" fmla="*/ 24 w 172"/>
                  <a:gd name="T55" fmla="*/ 80 h 141"/>
                  <a:gd name="T56" fmla="*/ 35 w 172"/>
                  <a:gd name="T57" fmla="*/ 85 h 141"/>
                  <a:gd name="T58" fmla="*/ 25 w 172"/>
                  <a:gd name="T59" fmla="*/ 87 h 141"/>
                  <a:gd name="T60" fmla="*/ 19 w 172"/>
                  <a:gd name="T61" fmla="*/ 85 h 141"/>
                  <a:gd name="T62" fmla="*/ 21 w 172"/>
                  <a:gd name="T63" fmla="*/ 91 h 141"/>
                  <a:gd name="T64" fmla="*/ 28 w 172"/>
                  <a:gd name="T65" fmla="*/ 99 h 141"/>
                  <a:gd name="T66" fmla="*/ 36 w 172"/>
                  <a:gd name="T67" fmla="*/ 106 h 141"/>
                  <a:gd name="T68" fmla="*/ 47 w 172"/>
                  <a:gd name="T69" fmla="*/ 110 h 141"/>
                  <a:gd name="T70" fmla="*/ 52 w 172"/>
                  <a:gd name="T71" fmla="*/ 110 h 141"/>
                  <a:gd name="T72" fmla="*/ 32 w 172"/>
                  <a:gd name="T73" fmla="*/ 122 h 141"/>
                  <a:gd name="T74" fmla="*/ 8 w 172"/>
                  <a:gd name="T75" fmla="*/ 126 h 141"/>
                  <a:gd name="T76" fmla="*/ 0 w 172"/>
                  <a:gd name="T77" fmla="*/ 124 h 141"/>
                  <a:gd name="T78" fmla="*/ 12 w 172"/>
                  <a:gd name="T79" fmla="*/ 131 h 141"/>
                  <a:gd name="T80" fmla="*/ 39 w 172"/>
                  <a:gd name="T81" fmla="*/ 139 h 141"/>
                  <a:gd name="T82" fmla="*/ 54 w 172"/>
                  <a:gd name="T83" fmla="*/ 141 h 141"/>
                  <a:gd name="T84" fmla="*/ 77 w 172"/>
                  <a:gd name="T85" fmla="*/ 138 h 141"/>
                  <a:gd name="T86" fmla="*/ 97 w 172"/>
                  <a:gd name="T87" fmla="*/ 131 h 141"/>
                  <a:gd name="T88" fmla="*/ 114 w 172"/>
                  <a:gd name="T89" fmla="*/ 122 h 141"/>
                  <a:gd name="T90" fmla="*/ 129 w 172"/>
                  <a:gd name="T91" fmla="*/ 108 h 141"/>
                  <a:gd name="T92" fmla="*/ 140 w 172"/>
                  <a:gd name="T93" fmla="*/ 92 h 141"/>
                  <a:gd name="T94" fmla="*/ 148 w 172"/>
                  <a:gd name="T95" fmla="*/ 76 h 141"/>
                  <a:gd name="T96" fmla="*/ 154 w 172"/>
                  <a:gd name="T97" fmla="*/ 57 h 141"/>
                  <a:gd name="T98" fmla="*/ 155 w 172"/>
                  <a:gd name="T99" fmla="*/ 39 h 141"/>
                  <a:gd name="T100" fmla="*/ 155 w 172"/>
                  <a:gd name="T101" fmla="*/ 35 h 141"/>
                  <a:gd name="T102" fmla="*/ 164 w 172"/>
                  <a:gd name="T103" fmla="*/ 27 h 141"/>
                  <a:gd name="T104" fmla="*/ 172 w 172"/>
                  <a:gd name="T105" fmla="*/ 16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2" h="141">
                    <a:moveTo>
                      <a:pt x="172" y="16"/>
                    </a:moveTo>
                    <a:lnTo>
                      <a:pt x="172" y="16"/>
                    </a:lnTo>
                    <a:lnTo>
                      <a:pt x="163" y="20"/>
                    </a:lnTo>
                    <a:lnTo>
                      <a:pt x="152" y="22"/>
                    </a:lnTo>
                    <a:lnTo>
                      <a:pt x="152" y="22"/>
                    </a:lnTo>
                    <a:lnTo>
                      <a:pt x="158" y="19"/>
                    </a:lnTo>
                    <a:lnTo>
                      <a:pt x="162" y="14"/>
                    </a:lnTo>
                    <a:lnTo>
                      <a:pt x="166" y="8"/>
                    </a:lnTo>
                    <a:lnTo>
                      <a:pt x="167" y="3"/>
                    </a:lnTo>
                    <a:lnTo>
                      <a:pt x="167" y="3"/>
                    </a:lnTo>
                    <a:lnTo>
                      <a:pt x="156" y="8"/>
                    </a:lnTo>
                    <a:lnTo>
                      <a:pt x="145" y="11"/>
                    </a:lnTo>
                    <a:lnTo>
                      <a:pt x="145" y="11"/>
                    </a:lnTo>
                    <a:lnTo>
                      <a:pt x="140" y="7"/>
                    </a:lnTo>
                    <a:lnTo>
                      <a:pt x="133" y="3"/>
                    </a:lnTo>
                    <a:lnTo>
                      <a:pt x="127" y="2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12" y="2"/>
                    </a:lnTo>
                    <a:lnTo>
                      <a:pt x="105" y="3"/>
                    </a:lnTo>
                    <a:lnTo>
                      <a:pt x="100" y="6"/>
                    </a:lnTo>
                    <a:lnTo>
                      <a:pt x="94" y="11"/>
                    </a:lnTo>
                    <a:lnTo>
                      <a:pt x="90" y="16"/>
                    </a:lnTo>
                    <a:lnTo>
                      <a:pt x="86" y="22"/>
                    </a:lnTo>
                    <a:lnTo>
                      <a:pt x="85" y="29"/>
                    </a:lnTo>
                    <a:lnTo>
                      <a:pt x="83" y="35"/>
                    </a:lnTo>
                    <a:lnTo>
                      <a:pt x="83" y="35"/>
                    </a:lnTo>
                    <a:lnTo>
                      <a:pt x="85" y="43"/>
                    </a:lnTo>
                    <a:lnTo>
                      <a:pt x="85" y="43"/>
                    </a:lnTo>
                    <a:lnTo>
                      <a:pt x="74" y="42"/>
                    </a:lnTo>
                    <a:lnTo>
                      <a:pt x="63" y="41"/>
                    </a:lnTo>
                    <a:lnTo>
                      <a:pt x="54" y="37"/>
                    </a:lnTo>
                    <a:lnTo>
                      <a:pt x="44" y="33"/>
                    </a:lnTo>
                    <a:lnTo>
                      <a:pt x="35" y="27"/>
                    </a:lnTo>
                    <a:lnTo>
                      <a:pt x="27" y="22"/>
                    </a:lnTo>
                    <a:lnTo>
                      <a:pt x="19" y="15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8" y="15"/>
                    </a:lnTo>
                    <a:lnTo>
                      <a:pt x="6" y="25"/>
                    </a:lnTo>
                    <a:lnTo>
                      <a:pt x="6" y="25"/>
                    </a:lnTo>
                    <a:lnTo>
                      <a:pt x="8" y="34"/>
                    </a:lnTo>
                    <a:lnTo>
                      <a:pt x="12" y="42"/>
                    </a:lnTo>
                    <a:lnTo>
                      <a:pt x="16" y="49"/>
                    </a:lnTo>
                    <a:lnTo>
                      <a:pt x="23" y="54"/>
                    </a:lnTo>
                    <a:lnTo>
                      <a:pt x="23" y="54"/>
                    </a:lnTo>
                    <a:lnTo>
                      <a:pt x="14" y="53"/>
                    </a:lnTo>
                    <a:lnTo>
                      <a:pt x="6" y="50"/>
                    </a:lnTo>
                    <a:lnTo>
                      <a:pt x="6" y="50"/>
                    </a:lnTo>
                    <a:lnTo>
                      <a:pt x="6" y="50"/>
                    </a:lnTo>
                    <a:lnTo>
                      <a:pt x="8" y="57"/>
                    </a:lnTo>
                    <a:lnTo>
                      <a:pt x="9" y="62"/>
                    </a:lnTo>
                    <a:lnTo>
                      <a:pt x="12" y="68"/>
                    </a:lnTo>
                    <a:lnTo>
                      <a:pt x="14" y="73"/>
                    </a:lnTo>
                    <a:lnTo>
                      <a:pt x="19" y="77"/>
                    </a:lnTo>
                    <a:lnTo>
                      <a:pt x="24" y="80"/>
                    </a:lnTo>
                    <a:lnTo>
                      <a:pt x="29" y="83"/>
                    </a:lnTo>
                    <a:lnTo>
                      <a:pt x="35" y="85"/>
                    </a:lnTo>
                    <a:lnTo>
                      <a:pt x="35" y="85"/>
                    </a:lnTo>
                    <a:lnTo>
                      <a:pt x="25" y="87"/>
                    </a:lnTo>
                    <a:lnTo>
                      <a:pt x="25" y="87"/>
                    </a:lnTo>
                    <a:lnTo>
                      <a:pt x="19" y="85"/>
                    </a:lnTo>
                    <a:lnTo>
                      <a:pt x="19" y="85"/>
                    </a:lnTo>
                    <a:lnTo>
                      <a:pt x="21" y="91"/>
                    </a:lnTo>
                    <a:lnTo>
                      <a:pt x="24" y="95"/>
                    </a:lnTo>
                    <a:lnTo>
                      <a:pt x="28" y="99"/>
                    </a:lnTo>
                    <a:lnTo>
                      <a:pt x="32" y="103"/>
                    </a:lnTo>
                    <a:lnTo>
                      <a:pt x="36" y="106"/>
                    </a:lnTo>
                    <a:lnTo>
                      <a:pt x="41" y="108"/>
                    </a:lnTo>
                    <a:lnTo>
                      <a:pt x="47" y="110"/>
                    </a:lnTo>
                    <a:lnTo>
                      <a:pt x="52" y="110"/>
                    </a:lnTo>
                    <a:lnTo>
                      <a:pt x="52" y="110"/>
                    </a:lnTo>
                    <a:lnTo>
                      <a:pt x="43" y="116"/>
                    </a:lnTo>
                    <a:lnTo>
                      <a:pt x="32" y="122"/>
                    </a:lnTo>
                    <a:lnTo>
                      <a:pt x="20" y="124"/>
                    </a:lnTo>
                    <a:lnTo>
                      <a:pt x="8" y="126"/>
                    </a:lnTo>
                    <a:lnTo>
                      <a:pt x="8" y="126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12" y="131"/>
                    </a:lnTo>
                    <a:lnTo>
                      <a:pt x="25" y="137"/>
                    </a:lnTo>
                    <a:lnTo>
                      <a:pt x="39" y="139"/>
                    </a:lnTo>
                    <a:lnTo>
                      <a:pt x="54" y="141"/>
                    </a:lnTo>
                    <a:lnTo>
                      <a:pt x="54" y="141"/>
                    </a:lnTo>
                    <a:lnTo>
                      <a:pt x="66" y="141"/>
                    </a:lnTo>
                    <a:lnTo>
                      <a:pt x="77" y="138"/>
                    </a:lnTo>
                    <a:lnTo>
                      <a:pt x="87" y="135"/>
                    </a:lnTo>
                    <a:lnTo>
                      <a:pt x="97" y="131"/>
                    </a:lnTo>
                    <a:lnTo>
                      <a:pt x="106" y="127"/>
                    </a:lnTo>
                    <a:lnTo>
                      <a:pt x="114" y="122"/>
                    </a:lnTo>
                    <a:lnTo>
                      <a:pt x="122" y="115"/>
                    </a:lnTo>
                    <a:lnTo>
                      <a:pt x="129" y="108"/>
                    </a:lnTo>
                    <a:lnTo>
                      <a:pt x="135" y="100"/>
                    </a:lnTo>
                    <a:lnTo>
                      <a:pt x="140" y="92"/>
                    </a:lnTo>
                    <a:lnTo>
                      <a:pt x="144" y="84"/>
                    </a:lnTo>
                    <a:lnTo>
                      <a:pt x="148" y="76"/>
                    </a:lnTo>
                    <a:lnTo>
                      <a:pt x="151" y="66"/>
                    </a:lnTo>
                    <a:lnTo>
                      <a:pt x="154" y="57"/>
                    </a:lnTo>
                    <a:lnTo>
                      <a:pt x="155" y="49"/>
                    </a:lnTo>
                    <a:lnTo>
                      <a:pt x="155" y="39"/>
                    </a:lnTo>
                    <a:lnTo>
                      <a:pt x="155" y="39"/>
                    </a:lnTo>
                    <a:lnTo>
                      <a:pt x="155" y="35"/>
                    </a:lnTo>
                    <a:lnTo>
                      <a:pt x="155" y="35"/>
                    </a:lnTo>
                    <a:lnTo>
                      <a:pt x="164" y="27"/>
                    </a:lnTo>
                    <a:lnTo>
                      <a:pt x="172" y="16"/>
                    </a:lnTo>
                    <a:lnTo>
                      <a:pt x="172" y="16"/>
                    </a:lnTo>
                    <a:close/>
                  </a:path>
                </a:pathLst>
              </a:custGeom>
              <a:solidFill>
                <a:srgbClr val="0096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2933119" y="2492480"/>
            <a:ext cx="1191987" cy="1191989"/>
            <a:chOff x="2933119" y="1842210"/>
            <a:chExt cx="1191987" cy="1191989"/>
          </a:xfrm>
        </p:grpSpPr>
        <p:sp>
          <p:nvSpPr>
            <p:cNvPr id="13" name="任意多边形 12"/>
            <p:cNvSpPr/>
            <p:nvPr/>
          </p:nvSpPr>
          <p:spPr>
            <a:xfrm rot="5400000">
              <a:off x="2933118" y="1842211"/>
              <a:ext cx="1191989" cy="1191987"/>
            </a:xfrm>
            <a:custGeom>
              <a:avLst/>
              <a:gdLst>
                <a:gd name="connsiteX0" fmla="*/ 0 w 2416630"/>
                <a:gd name="connsiteY0" fmla="*/ 1861457 h 2416629"/>
                <a:gd name="connsiteX1" fmla="*/ 0 w 2416630"/>
                <a:gd name="connsiteY1" fmla="*/ 555171 h 2416629"/>
                <a:gd name="connsiteX2" fmla="*/ 555172 w 2416630"/>
                <a:gd name="connsiteY2" fmla="*/ 555171 h 2416629"/>
                <a:gd name="connsiteX3" fmla="*/ 555172 w 2416630"/>
                <a:gd name="connsiteY3" fmla="*/ 0 h 2416629"/>
                <a:gd name="connsiteX4" fmla="*/ 1861458 w 2416630"/>
                <a:gd name="connsiteY4" fmla="*/ 0 h 2416629"/>
                <a:gd name="connsiteX5" fmla="*/ 1861458 w 2416630"/>
                <a:gd name="connsiteY5" fmla="*/ 555171 h 2416629"/>
                <a:gd name="connsiteX6" fmla="*/ 2416630 w 2416630"/>
                <a:gd name="connsiteY6" fmla="*/ 555171 h 2416629"/>
                <a:gd name="connsiteX7" fmla="*/ 2416630 w 2416630"/>
                <a:gd name="connsiteY7" fmla="*/ 1861457 h 2416629"/>
                <a:gd name="connsiteX8" fmla="*/ 1861458 w 2416630"/>
                <a:gd name="connsiteY8" fmla="*/ 1861457 h 2416629"/>
                <a:gd name="connsiteX9" fmla="*/ 1861458 w 2416630"/>
                <a:gd name="connsiteY9" fmla="*/ 2416629 h 2416629"/>
                <a:gd name="connsiteX10" fmla="*/ 555172 w 2416630"/>
                <a:gd name="connsiteY10" fmla="*/ 2416629 h 2416629"/>
                <a:gd name="connsiteX11" fmla="*/ 555172 w 2416630"/>
                <a:gd name="connsiteY11" fmla="*/ 1861457 h 241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6630" h="2416629">
                  <a:moveTo>
                    <a:pt x="0" y="1861457"/>
                  </a:moveTo>
                  <a:lnTo>
                    <a:pt x="0" y="555171"/>
                  </a:lnTo>
                  <a:lnTo>
                    <a:pt x="555172" y="555171"/>
                  </a:lnTo>
                  <a:lnTo>
                    <a:pt x="555172" y="0"/>
                  </a:lnTo>
                  <a:lnTo>
                    <a:pt x="1861458" y="0"/>
                  </a:lnTo>
                  <a:lnTo>
                    <a:pt x="1861458" y="555171"/>
                  </a:lnTo>
                  <a:lnTo>
                    <a:pt x="2416630" y="555171"/>
                  </a:lnTo>
                  <a:lnTo>
                    <a:pt x="2416630" y="1861457"/>
                  </a:lnTo>
                  <a:lnTo>
                    <a:pt x="1861458" y="1861457"/>
                  </a:lnTo>
                  <a:lnTo>
                    <a:pt x="1861458" y="2416629"/>
                  </a:lnTo>
                  <a:lnTo>
                    <a:pt x="555172" y="2416629"/>
                  </a:lnTo>
                  <a:lnTo>
                    <a:pt x="555172" y="1861457"/>
                  </a:lnTo>
                  <a:close/>
                </a:path>
              </a:pathLst>
            </a:custGeom>
            <a:solidFill>
              <a:srgbClr val="0096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283162" y="2192255"/>
              <a:ext cx="491901" cy="491900"/>
              <a:chOff x="9418638" y="3600450"/>
              <a:chExt cx="531813" cy="531813"/>
            </a:xfrm>
          </p:grpSpPr>
          <p:sp useBgFill="1">
            <p:nvSpPr>
              <p:cNvPr id="15" name="Freeform 465"/>
              <p:cNvSpPr>
                <a:spLocks/>
              </p:cNvSpPr>
              <p:nvPr/>
            </p:nvSpPr>
            <p:spPr bwMode="auto">
              <a:xfrm>
                <a:off x="9418638" y="3600450"/>
                <a:ext cx="531813" cy="531813"/>
              </a:xfrm>
              <a:custGeom>
                <a:avLst/>
                <a:gdLst>
                  <a:gd name="T0" fmla="*/ 308 w 335"/>
                  <a:gd name="T1" fmla="*/ 0 h 335"/>
                  <a:gd name="T2" fmla="*/ 27 w 335"/>
                  <a:gd name="T3" fmla="*/ 0 h 335"/>
                  <a:gd name="T4" fmla="*/ 27 w 335"/>
                  <a:gd name="T5" fmla="*/ 0 h 335"/>
                  <a:gd name="T6" fmla="*/ 22 w 335"/>
                  <a:gd name="T7" fmla="*/ 0 h 335"/>
                  <a:gd name="T8" fmla="*/ 16 w 335"/>
                  <a:gd name="T9" fmla="*/ 3 h 335"/>
                  <a:gd name="T10" fmla="*/ 12 w 335"/>
                  <a:gd name="T11" fmla="*/ 4 h 335"/>
                  <a:gd name="T12" fmla="*/ 8 w 335"/>
                  <a:gd name="T13" fmla="*/ 8 h 335"/>
                  <a:gd name="T14" fmla="*/ 4 w 335"/>
                  <a:gd name="T15" fmla="*/ 12 h 335"/>
                  <a:gd name="T16" fmla="*/ 3 w 335"/>
                  <a:gd name="T17" fmla="*/ 16 h 335"/>
                  <a:gd name="T18" fmla="*/ 0 w 335"/>
                  <a:gd name="T19" fmla="*/ 22 h 335"/>
                  <a:gd name="T20" fmla="*/ 0 w 335"/>
                  <a:gd name="T21" fmla="*/ 27 h 335"/>
                  <a:gd name="T22" fmla="*/ 0 w 335"/>
                  <a:gd name="T23" fmla="*/ 308 h 335"/>
                  <a:gd name="T24" fmla="*/ 0 w 335"/>
                  <a:gd name="T25" fmla="*/ 308 h 335"/>
                  <a:gd name="T26" fmla="*/ 0 w 335"/>
                  <a:gd name="T27" fmla="*/ 313 h 335"/>
                  <a:gd name="T28" fmla="*/ 3 w 335"/>
                  <a:gd name="T29" fmla="*/ 319 h 335"/>
                  <a:gd name="T30" fmla="*/ 4 w 335"/>
                  <a:gd name="T31" fmla="*/ 323 h 335"/>
                  <a:gd name="T32" fmla="*/ 8 w 335"/>
                  <a:gd name="T33" fmla="*/ 327 h 335"/>
                  <a:gd name="T34" fmla="*/ 12 w 335"/>
                  <a:gd name="T35" fmla="*/ 331 h 335"/>
                  <a:gd name="T36" fmla="*/ 16 w 335"/>
                  <a:gd name="T37" fmla="*/ 332 h 335"/>
                  <a:gd name="T38" fmla="*/ 22 w 335"/>
                  <a:gd name="T39" fmla="*/ 335 h 335"/>
                  <a:gd name="T40" fmla="*/ 27 w 335"/>
                  <a:gd name="T41" fmla="*/ 335 h 335"/>
                  <a:gd name="T42" fmla="*/ 308 w 335"/>
                  <a:gd name="T43" fmla="*/ 335 h 335"/>
                  <a:gd name="T44" fmla="*/ 308 w 335"/>
                  <a:gd name="T45" fmla="*/ 335 h 335"/>
                  <a:gd name="T46" fmla="*/ 313 w 335"/>
                  <a:gd name="T47" fmla="*/ 335 h 335"/>
                  <a:gd name="T48" fmla="*/ 319 w 335"/>
                  <a:gd name="T49" fmla="*/ 332 h 335"/>
                  <a:gd name="T50" fmla="*/ 323 w 335"/>
                  <a:gd name="T51" fmla="*/ 331 h 335"/>
                  <a:gd name="T52" fmla="*/ 327 w 335"/>
                  <a:gd name="T53" fmla="*/ 327 h 335"/>
                  <a:gd name="T54" fmla="*/ 331 w 335"/>
                  <a:gd name="T55" fmla="*/ 323 h 335"/>
                  <a:gd name="T56" fmla="*/ 332 w 335"/>
                  <a:gd name="T57" fmla="*/ 319 h 335"/>
                  <a:gd name="T58" fmla="*/ 335 w 335"/>
                  <a:gd name="T59" fmla="*/ 313 h 335"/>
                  <a:gd name="T60" fmla="*/ 335 w 335"/>
                  <a:gd name="T61" fmla="*/ 308 h 335"/>
                  <a:gd name="T62" fmla="*/ 335 w 335"/>
                  <a:gd name="T63" fmla="*/ 27 h 335"/>
                  <a:gd name="T64" fmla="*/ 335 w 335"/>
                  <a:gd name="T65" fmla="*/ 27 h 335"/>
                  <a:gd name="T66" fmla="*/ 335 w 335"/>
                  <a:gd name="T67" fmla="*/ 22 h 335"/>
                  <a:gd name="T68" fmla="*/ 332 w 335"/>
                  <a:gd name="T69" fmla="*/ 16 h 335"/>
                  <a:gd name="T70" fmla="*/ 331 w 335"/>
                  <a:gd name="T71" fmla="*/ 12 h 335"/>
                  <a:gd name="T72" fmla="*/ 327 w 335"/>
                  <a:gd name="T73" fmla="*/ 8 h 335"/>
                  <a:gd name="T74" fmla="*/ 323 w 335"/>
                  <a:gd name="T75" fmla="*/ 4 h 335"/>
                  <a:gd name="T76" fmla="*/ 319 w 335"/>
                  <a:gd name="T77" fmla="*/ 3 h 335"/>
                  <a:gd name="T78" fmla="*/ 313 w 335"/>
                  <a:gd name="T79" fmla="*/ 0 h 335"/>
                  <a:gd name="T80" fmla="*/ 308 w 335"/>
                  <a:gd name="T81" fmla="*/ 0 h 335"/>
                  <a:gd name="T82" fmla="*/ 308 w 335"/>
                  <a:gd name="T83" fmla="*/ 0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35" h="335">
                    <a:moveTo>
                      <a:pt x="308" y="0"/>
                    </a:moveTo>
                    <a:lnTo>
                      <a:pt x="27" y="0"/>
                    </a:lnTo>
                    <a:lnTo>
                      <a:pt x="27" y="0"/>
                    </a:lnTo>
                    <a:lnTo>
                      <a:pt x="22" y="0"/>
                    </a:lnTo>
                    <a:lnTo>
                      <a:pt x="16" y="3"/>
                    </a:lnTo>
                    <a:lnTo>
                      <a:pt x="12" y="4"/>
                    </a:lnTo>
                    <a:lnTo>
                      <a:pt x="8" y="8"/>
                    </a:lnTo>
                    <a:lnTo>
                      <a:pt x="4" y="12"/>
                    </a:lnTo>
                    <a:lnTo>
                      <a:pt x="3" y="16"/>
                    </a:lnTo>
                    <a:lnTo>
                      <a:pt x="0" y="22"/>
                    </a:lnTo>
                    <a:lnTo>
                      <a:pt x="0" y="27"/>
                    </a:lnTo>
                    <a:lnTo>
                      <a:pt x="0" y="308"/>
                    </a:lnTo>
                    <a:lnTo>
                      <a:pt x="0" y="308"/>
                    </a:lnTo>
                    <a:lnTo>
                      <a:pt x="0" y="313"/>
                    </a:lnTo>
                    <a:lnTo>
                      <a:pt x="3" y="319"/>
                    </a:lnTo>
                    <a:lnTo>
                      <a:pt x="4" y="323"/>
                    </a:lnTo>
                    <a:lnTo>
                      <a:pt x="8" y="327"/>
                    </a:lnTo>
                    <a:lnTo>
                      <a:pt x="12" y="331"/>
                    </a:lnTo>
                    <a:lnTo>
                      <a:pt x="16" y="332"/>
                    </a:lnTo>
                    <a:lnTo>
                      <a:pt x="22" y="335"/>
                    </a:lnTo>
                    <a:lnTo>
                      <a:pt x="27" y="335"/>
                    </a:lnTo>
                    <a:lnTo>
                      <a:pt x="308" y="335"/>
                    </a:lnTo>
                    <a:lnTo>
                      <a:pt x="308" y="335"/>
                    </a:lnTo>
                    <a:lnTo>
                      <a:pt x="313" y="335"/>
                    </a:lnTo>
                    <a:lnTo>
                      <a:pt x="319" y="332"/>
                    </a:lnTo>
                    <a:lnTo>
                      <a:pt x="323" y="331"/>
                    </a:lnTo>
                    <a:lnTo>
                      <a:pt x="327" y="327"/>
                    </a:lnTo>
                    <a:lnTo>
                      <a:pt x="331" y="323"/>
                    </a:lnTo>
                    <a:lnTo>
                      <a:pt x="332" y="319"/>
                    </a:lnTo>
                    <a:lnTo>
                      <a:pt x="335" y="313"/>
                    </a:lnTo>
                    <a:lnTo>
                      <a:pt x="335" y="308"/>
                    </a:lnTo>
                    <a:lnTo>
                      <a:pt x="335" y="27"/>
                    </a:lnTo>
                    <a:lnTo>
                      <a:pt x="335" y="27"/>
                    </a:lnTo>
                    <a:lnTo>
                      <a:pt x="335" y="22"/>
                    </a:lnTo>
                    <a:lnTo>
                      <a:pt x="332" y="16"/>
                    </a:lnTo>
                    <a:lnTo>
                      <a:pt x="331" y="12"/>
                    </a:lnTo>
                    <a:lnTo>
                      <a:pt x="327" y="8"/>
                    </a:lnTo>
                    <a:lnTo>
                      <a:pt x="323" y="4"/>
                    </a:lnTo>
                    <a:lnTo>
                      <a:pt x="319" y="3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8" y="0"/>
                    </a:ln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466"/>
              <p:cNvSpPr>
                <a:spLocks noEditPoints="1"/>
              </p:cNvSpPr>
              <p:nvPr/>
            </p:nvSpPr>
            <p:spPr bwMode="auto">
              <a:xfrm>
                <a:off x="9549615" y="3750264"/>
                <a:ext cx="317500" cy="266700"/>
              </a:xfrm>
              <a:custGeom>
                <a:avLst/>
                <a:gdLst>
                  <a:gd name="T0" fmla="*/ 157 w 200"/>
                  <a:gd name="T1" fmla="*/ 0 h 168"/>
                  <a:gd name="T2" fmla="*/ 124 w 200"/>
                  <a:gd name="T3" fmla="*/ 34 h 168"/>
                  <a:gd name="T4" fmla="*/ 124 w 200"/>
                  <a:gd name="T5" fmla="*/ 42 h 168"/>
                  <a:gd name="T6" fmla="*/ 157 w 200"/>
                  <a:gd name="T7" fmla="*/ 76 h 168"/>
                  <a:gd name="T8" fmla="*/ 200 w 200"/>
                  <a:gd name="T9" fmla="*/ 44 h 168"/>
                  <a:gd name="T10" fmla="*/ 110 w 200"/>
                  <a:gd name="T11" fmla="*/ 0 h 168"/>
                  <a:gd name="T12" fmla="*/ 57 w 200"/>
                  <a:gd name="T13" fmla="*/ 0 h 168"/>
                  <a:gd name="T14" fmla="*/ 33 w 200"/>
                  <a:gd name="T15" fmla="*/ 7 h 168"/>
                  <a:gd name="T16" fmla="*/ 15 w 200"/>
                  <a:gd name="T17" fmla="*/ 23 h 168"/>
                  <a:gd name="T18" fmla="*/ 11 w 200"/>
                  <a:gd name="T19" fmla="*/ 38 h 168"/>
                  <a:gd name="T20" fmla="*/ 18 w 200"/>
                  <a:gd name="T21" fmla="*/ 60 h 168"/>
                  <a:gd name="T22" fmla="*/ 35 w 200"/>
                  <a:gd name="T23" fmla="*/ 73 h 168"/>
                  <a:gd name="T24" fmla="*/ 52 w 200"/>
                  <a:gd name="T25" fmla="*/ 76 h 168"/>
                  <a:gd name="T26" fmla="*/ 54 w 200"/>
                  <a:gd name="T27" fmla="*/ 80 h 168"/>
                  <a:gd name="T28" fmla="*/ 54 w 200"/>
                  <a:gd name="T29" fmla="*/ 90 h 168"/>
                  <a:gd name="T30" fmla="*/ 61 w 200"/>
                  <a:gd name="T31" fmla="*/ 100 h 168"/>
                  <a:gd name="T32" fmla="*/ 41 w 200"/>
                  <a:gd name="T33" fmla="*/ 100 h 168"/>
                  <a:gd name="T34" fmla="*/ 15 w 200"/>
                  <a:gd name="T35" fmla="*/ 111 h 168"/>
                  <a:gd name="T36" fmla="*/ 2 w 200"/>
                  <a:gd name="T37" fmla="*/ 130 h 168"/>
                  <a:gd name="T38" fmla="*/ 2 w 200"/>
                  <a:gd name="T39" fmla="*/ 144 h 168"/>
                  <a:gd name="T40" fmla="*/ 16 w 200"/>
                  <a:gd name="T41" fmla="*/ 160 h 168"/>
                  <a:gd name="T42" fmla="*/ 43 w 200"/>
                  <a:gd name="T43" fmla="*/ 168 h 168"/>
                  <a:gd name="T44" fmla="*/ 65 w 200"/>
                  <a:gd name="T45" fmla="*/ 166 h 168"/>
                  <a:gd name="T46" fmla="*/ 92 w 200"/>
                  <a:gd name="T47" fmla="*/ 156 h 168"/>
                  <a:gd name="T48" fmla="*/ 104 w 200"/>
                  <a:gd name="T49" fmla="*/ 137 h 168"/>
                  <a:gd name="T50" fmla="*/ 104 w 200"/>
                  <a:gd name="T51" fmla="*/ 121 h 168"/>
                  <a:gd name="T52" fmla="*/ 87 w 200"/>
                  <a:gd name="T53" fmla="*/ 96 h 168"/>
                  <a:gd name="T54" fmla="*/ 74 w 200"/>
                  <a:gd name="T55" fmla="*/ 84 h 168"/>
                  <a:gd name="T56" fmla="*/ 73 w 200"/>
                  <a:gd name="T57" fmla="*/ 77 h 168"/>
                  <a:gd name="T58" fmla="*/ 83 w 200"/>
                  <a:gd name="T59" fmla="*/ 65 h 168"/>
                  <a:gd name="T60" fmla="*/ 93 w 200"/>
                  <a:gd name="T61" fmla="*/ 54 h 168"/>
                  <a:gd name="T62" fmla="*/ 97 w 200"/>
                  <a:gd name="T63" fmla="*/ 38 h 168"/>
                  <a:gd name="T64" fmla="*/ 88 w 200"/>
                  <a:gd name="T65" fmla="*/ 14 h 168"/>
                  <a:gd name="T66" fmla="*/ 97 w 200"/>
                  <a:gd name="T67" fmla="*/ 9 h 168"/>
                  <a:gd name="T68" fmla="*/ 91 w 200"/>
                  <a:gd name="T69" fmla="*/ 127 h 168"/>
                  <a:gd name="T70" fmla="*/ 91 w 200"/>
                  <a:gd name="T71" fmla="*/ 138 h 168"/>
                  <a:gd name="T72" fmla="*/ 83 w 200"/>
                  <a:gd name="T73" fmla="*/ 152 h 168"/>
                  <a:gd name="T74" fmla="*/ 64 w 200"/>
                  <a:gd name="T75" fmla="*/ 158 h 168"/>
                  <a:gd name="T76" fmla="*/ 46 w 200"/>
                  <a:gd name="T77" fmla="*/ 158 h 168"/>
                  <a:gd name="T78" fmla="*/ 29 w 200"/>
                  <a:gd name="T79" fmla="*/ 152 h 168"/>
                  <a:gd name="T80" fmla="*/ 19 w 200"/>
                  <a:gd name="T81" fmla="*/ 137 h 168"/>
                  <a:gd name="T82" fmla="*/ 20 w 200"/>
                  <a:gd name="T83" fmla="*/ 126 h 168"/>
                  <a:gd name="T84" fmla="*/ 30 w 200"/>
                  <a:gd name="T85" fmla="*/ 112 h 168"/>
                  <a:gd name="T86" fmla="*/ 50 w 200"/>
                  <a:gd name="T87" fmla="*/ 106 h 168"/>
                  <a:gd name="T88" fmla="*/ 64 w 200"/>
                  <a:gd name="T89" fmla="*/ 106 h 168"/>
                  <a:gd name="T90" fmla="*/ 84 w 200"/>
                  <a:gd name="T91" fmla="*/ 117 h 168"/>
                  <a:gd name="T92" fmla="*/ 91 w 200"/>
                  <a:gd name="T93" fmla="*/ 127 h 168"/>
                  <a:gd name="T94" fmla="*/ 54 w 200"/>
                  <a:gd name="T95" fmla="*/ 71 h 168"/>
                  <a:gd name="T96" fmla="*/ 41 w 200"/>
                  <a:gd name="T97" fmla="*/ 61 h 168"/>
                  <a:gd name="T98" fmla="*/ 31 w 200"/>
                  <a:gd name="T99" fmla="*/ 45 h 168"/>
                  <a:gd name="T100" fmla="*/ 30 w 200"/>
                  <a:gd name="T101" fmla="*/ 31 h 168"/>
                  <a:gd name="T102" fmla="*/ 34 w 200"/>
                  <a:gd name="T103" fmla="*/ 17 h 168"/>
                  <a:gd name="T104" fmla="*/ 46 w 200"/>
                  <a:gd name="T105" fmla="*/ 9 h 168"/>
                  <a:gd name="T106" fmla="*/ 56 w 200"/>
                  <a:gd name="T107" fmla="*/ 9 h 168"/>
                  <a:gd name="T108" fmla="*/ 69 w 200"/>
                  <a:gd name="T109" fmla="*/ 18 h 168"/>
                  <a:gd name="T110" fmla="*/ 77 w 200"/>
                  <a:gd name="T111" fmla="*/ 33 h 168"/>
                  <a:gd name="T112" fmla="*/ 80 w 200"/>
                  <a:gd name="T113" fmla="*/ 46 h 168"/>
                  <a:gd name="T114" fmla="*/ 74 w 200"/>
                  <a:gd name="T115" fmla="*/ 63 h 168"/>
                  <a:gd name="T116" fmla="*/ 64 w 200"/>
                  <a:gd name="T117" fmla="*/ 71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0" h="168">
                    <a:moveTo>
                      <a:pt x="168" y="33"/>
                    </a:moveTo>
                    <a:lnTo>
                      <a:pt x="168" y="0"/>
                    </a:lnTo>
                    <a:lnTo>
                      <a:pt x="157" y="0"/>
                    </a:lnTo>
                    <a:lnTo>
                      <a:pt x="157" y="33"/>
                    </a:lnTo>
                    <a:lnTo>
                      <a:pt x="124" y="33"/>
                    </a:lnTo>
                    <a:lnTo>
                      <a:pt x="124" y="34"/>
                    </a:lnTo>
                    <a:lnTo>
                      <a:pt x="124" y="34"/>
                    </a:lnTo>
                    <a:lnTo>
                      <a:pt x="124" y="42"/>
                    </a:lnTo>
                    <a:lnTo>
                      <a:pt x="124" y="42"/>
                    </a:lnTo>
                    <a:lnTo>
                      <a:pt x="124" y="44"/>
                    </a:lnTo>
                    <a:lnTo>
                      <a:pt x="157" y="44"/>
                    </a:lnTo>
                    <a:lnTo>
                      <a:pt x="157" y="76"/>
                    </a:lnTo>
                    <a:lnTo>
                      <a:pt x="168" y="76"/>
                    </a:lnTo>
                    <a:lnTo>
                      <a:pt x="168" y="44"/>
                    </a:lnTo>
                    <a:lnTo>
                      <a:pt x="200" y="44"/>
                    </a:lnTo>
                    <a:lnTo>
                      <a:pt x="200" y="33"/>
                    </a:lnTo>
                    <a:lnTo>
                      <a:pt x="168" y="33"/>
                    </a:lnTo>
                    <a:close/>
                    <a:moveTo>
                      <a:pt x="110" y="0"/>
                    </a:moveTo>
                    <a:lnTo>
                      <a:pt x="110" y="0"/>
                    </a:lnTo>
                    <a:lnTo>
                      <a:pt x="57" y="0"/>
                    </a:lnTo>
                    <a:lnTo>
                      <a:pt x="57" y="0"/>
                    </a:lnTo>
                    <a:lnTo>
                      <a:pt x="49" y="2"/>
                    </a:lnTo>
                    <a:lnTo>
                      <a:pt x="39" y="3"/>
                    </a:lnTo>
                    <a:lnTo>
                      <a:pt x="33" y="7"/>
                    </a:lnTo>
                    <a:lnTo>
                      <a:pt x="26" y="11"/>
                    </a:lnTo>
                    <a:lnTo>
                      <a:pt x="19" y="18"/>
                    </a:lnTo>
                    <a:lnTo>
                      <a:pt x="15" y="23"/>
                    </a:lnTo>
                    <a:lnTo>
                      <a:pt x="12" y="31"/>
                    </a:lnTo>
                    <a:lnTo>
                      <a:pt x="11" y="38"/>
                    </a:lnTo>
                    <a:lnTo>
                      <a:pt x="11" y="38"/>
                    </a:lnTo>
                    <a:lnTo>
                      <a:pt x="12" y="46"/>
                    </a:lnTo>
                    <a:lnTo>
                      <a:pt x="15" y="53"/>
                    </a:lnTo>
                    <a:lnTo>
                      <a:pt x="18" y="60"/>
                    </a:lnTo>
                    <a:lnTo>
                      <a:pt x="23" y="65"/>
                    </a:lnTo>
                    <a:lnTo>
                      <a:pt x="29" y="69"/>
                    </a:lnTo>
                    <a:lnTo>
                      <a:pt x="35" y="73"/>
                    </a:lnTo>
                    <a:lnTo>
                      <a:pt x="43" y="75"/>
                    </a:lnTo>
                    <a:lnTo>
                      <a:pt x="52" y="76"/>
                    </a:lnTo>
                    <a:lnTo>
                      <a:pt x="52" y="76"/>
                    </a:lnTo>
                    <a:lnTo>
                      <a:pt x="56" y="76"/>
                    </a:lnTo>
                    <a:lnTo>
                      <a:pt x="56" y="76"/>
                    </a:lnTo>
                    <a:lnTo>
                      <a:pt x="54" y="80"/>
                    </a:lnTo>
                    <a:lnTo>
                      <a:pt x="53" y="85"/>
                    </a:lnTo>
                    <a:lnTo>
                      <a:pt x="53" y="85"/>
                    </a:lnTo>
                    <a:lnTo>
                      <a:pt x="54" y="90"/>
                    </a:lnTo>
                    <a:lnTo>
                      <a:pt x="56" y="94"/>
                    </a:lnTo>
                    <a:lnTo>
                      <a:pt x="61" y="100"/>
                    </a:lnTo>
                    <a:lnTo>
                      <a:pt x="61" y="100"/>
                    </a:lnTo>
                    <a:lnTo>
                      <a:pt x="52" y="100"/>
                    </a:lnTo>
                    <a:lnTo>
                      <a:pt x="52" y="100"/>
                    </a:lnTo>
                    <a:lnTo>
                      <a:pt x="41" y="100"/>
                    </a:lnTo>
                    <a:lnTo>
                      <a:pt x="31" y="103"/>
                    </a:lnTo>
                    <a:lnTo>
                      <a:pt x="23" y="107"/>
                    </a:lnTo>
                    <a:lnTo>
                      <a:pt x="15" y="111"/>
                    </a:lnTo>
                    <a:lnTo>
                      <a:pt x="8" y="118"/>
                    </a:lnTo>
                    <a:lnTo>
                      <a:pt x="4" y="123"/>
                    </a:lnTo>
                    <a:lnTo>
                      <a:pt x="2" y="130"/>
                    </a:lnTo>
                    <a:lnTo>
                      <a:pt x="0" y="137"/>
                    </a:lnTo>
                    <a:lnTo>
                      <a:pt x="0" y="137"/>
                    </a:lnTo>
                    <a:lnTo>
                      <a:pt x="2" y="144"/>
                    </a:lnTo>
                    <a:lnTo>
                      <a:pt x="4" y="150"/>
                    </a:lnTo>
                    <a:lnTo>
                      <a:pt x="10" y="156"/>
                    </a:lnTo>
                    <a:lnTo>
                      <a:pt x="16" y="160"/>
                    </a:lnTo>
                    <a:lnTo>
                      <a:pt x="25" y="164"/>
                    </a:lnTo>
                    <a:lnTo>
                      <a:pt x="33" y="165"/>
                    </a:lnTo>
                    <a:lnTo>
                      <a:pt x="43" y="168"/>
                    </a:lnTo>
                    <a:lnTo>
                      <a:pt x="54" y="168"/>
                    </a:lnTo>
                    <a:lnTo>
                      <a:pt x="54" y="168"/>
                    </a:lnTo>
                    <a:lnTo>
                      <a:pt x="65" y="166"/>
                    </a:lnTo>
                    <a:lnTo>
                      <a:pt x="76" y="165"/>
                    </a:lnTo>
                    <a:lnTo>
                      <a:pt x="84" y="161"/>
                    </a:lnTo>
                    <a:lnTo>
                      <a:pt x="92" y="156"/>
                    </a:lnTo>
                    <a:lnTo>
                      <a:pt x="97" y="150"/>
                    </a:lnTo>
                    <a:lnTo>
                      <a:pt x="101" y="144"/>
                    </a:lnTo>
                    <a:lnTo>
                      <a:pt x="104" y="137"/>
                    </a:lnTo>
                    <a:lnTo>
                      <a:pt x="106" y="130"/>
                    </a:lnTo>
                    <a:lnTo>
                      <a:pt x="106" y="130"/>
                    </a:lnTo>
                    <a:lnTo>
                      <a:pt x="104" y="121"/>
                    </a:lnTo>
                    <a:lnTo>
                      <a:pt x="101" y="111"/>
                    </a:lnTo>
                    <a:lnTo>
                      <a:pt x="96" y="104"/>
                    </a:lnTo>
                    <a:lnTo>
                      <a:pt x="87" y="96"/>
                    </a:lnTo>
                    <a:lnTo>
                      <a:pt x="87" y="96"/>
                    </a:lnTo>
                    <a:lnTo>
                      <a:pt x="79" y="90"/>
                    </a:lnTo>
                    <a:lnTo>
                      <a:pt x="74" y="84"/>
                    </a:lnTo>
                    <a:lnTo>
                      <a:pt x="73" y="80"/>
                    </a:lnTo>
                    <a:lnTo>
                      <a:pt x="73" y="80"/>
                    </a:lnTo>
                    <a:lnTo>
                      <a:pt x="73" y="77"/>
                    </a:lnTo>
                    <a:lnTo>
                      <a:pt x="74" y="73"/>
                    </a:lnTo>
                    <a:lnTo>
                      <a:pt x="79" y="71"/>
                    </a:lnTo>
                    <a:lnTo>
                      <a:pt x="83" y="65"/>
                    </a:lnTo>
                    <a:lnTo>
                      <a:pt x="83" y="65"/>
                    </a:lnTo>
                    <a:lnTo>
                      <a:pt x="89" y="60"/>
                    </a:lnTo>
                    <a:lnTo>
                      <a:pt x="93" y="54"/>
                    </a:lnTo>
                    <a:lnTo>
                      <a:pt x="97" y="46"/>
                    </a:lnTo>
                    <a:lnTo>
                      <a:pt x="97" y="38"/>
                    </a:lnTo>
                    <a:lnTo>
                      <a:pt x="97" y="38"/>
                    </a:lnTo>
                    <a:lnTo>
                      <a:pt x="97" y="29"/>
                    </a:lnTo>
                    <a:lnTo>
                      <a:pt x="93" y="21"/>
                    </a:lnTo>
                    <a:lnTo>
                      <a:pt x="88" y="14"/>
                    </a:lnTo>
                    <a:lnTo>
                      <a:pt x="85" y="11"/>
                    </a:lnTo>
                    <a:lnTo>
                      <a:pt x="81" y="9"/>
                    </a:lnTo>
                    <a:lnTo>
                      <a:pt x="97" y="9"/>
                    </a:lnTo>
                    <a:lnTo>
                      <a:pt x="110" y="0"/>
                    </a:lnTo>
                    <a:close/>
                    <a:moveTo>
                      <a:pt x="91" y="127"/>
                    </a:moveTo>
                    <a:lnTo>
                      <a:pt x="91" y="127"/>
                    </a:lnTo>
                    <a:lnTo>
                      <a:pt x="92" y="133"/>
                    </a:lnTo>
                    <a:lnTo>
                      <a:pt x="92" y="133"/>
                    </a:lnTo>
                    <a:lnTo>
                      <a:pt x="91" y="138"/>
                    </a:lnTo>
                    <a:lnTo>
                      <a:pt x="89" y="144"/>
                    </a:lnTo>
                    <a:lnTo>
                      <a:pt x="87" y="148"/>
                    </a:lnTo>
                    <a:lnTo>
                      <a:pt x="83" y="152"/>
                    </a:lnTo>
                    <a:lnTo>
                      <a:pt x="79" y="154"/>
                    </a:lnTo>
                    <a:lnTo>
                      <a:pt x="72" y="157"/>
                    </a:lnTo>
                    <a:lnTo>
                      <a:pt x="64" y="158"/>
                    </a:lnTo>
                    <a:lnTo>
                      <a:pt x="54" y="160"/>
                    </a:lnTo>
                    <a:lnTo>
                      <a:pt x="54" y="160"/>
                    </a:lnTo>
                    <a:lnTo>
                      <a:pt x="46" y="158"/>
                    </a:lnTo>
                    <a:lnTo>
                      <a:pt x="39" y="157"/>
                    </a:lnTo>
                    <a:lnTo>
                      <a:pt x="34" y="154"/>
                    </a:lnTo>
                    <a:lnTo>
                      <a:pt x="29" y="152"/>
                    </a:lnTo>
                    <a:lnTo>
                      <a:pt x="25" y="148"/>
                    </a:lnTo>
                    <a:lnTo>
                      <a:pt x="22" y="142"/>
                    </a:lnTo>
                    <a:lnTo>
                      <a:pt x="19" y="137"/>
                    </a:lnTo>
                    <a:lnTo>
                      <a:pt x="19" y="131"/>
                    </a:lnTo>
                    <a:lnTo>
                      <a:pt x="19" y="131"/>
                    </a:lnTo>
                    <a:lnTo>
                      <a:pt x="20" y="126"/>
                    </a:lnTo>
                    <a:lnTo>
                      <a:pt x="22" y="122"/>
                    </a:lnTo>
                    <a:lnTo>
                      <a:pt x="26" y="117"/>
                    </a:lnTo>
                    <a:lnTo>
                      <a:pt x="30" y="112"/>
                    </a:lnTo>
                    <a:lnTo>
                      <a:pt x="37" y="110"/>
                    </a:lnTo>
                    <a:lnTo>
                      <a:pt x="42" y="107"/>
                    </a:lnTo>
                    <a:lnTo>
                      <a:pt x="50" y="106"/>
                    </a:lnTo>
                    <a:lnTo>
                      <a:pt x="57" y="104"/>
                    </a:lnTo>
                    <a:lnTo>
                      <a:pt x="57" y="104"/>
                    </a:lnTo>
                    <a:lnTo>
                      <a:pt x="64" y="106"/>
                    </a:lnTo>
                    <a:lnTo>
                      <a:pt x="70" y="107"/>
                    </a:lnTo>
                    <a:lnTo>
                      <a:pt x="70" y="107"/>
                    </a:lnTo>
                    <a:lnTo>
                      <a:pt x="84" y="117"/>
                    </a:lnTo>
                    <a:lnTo>
                      <a:pt x="88" y="122"/>
                    </a:lnTo>
                    <a:lnTo>
                      <a:pt x="91" y="127"/>
                    </a:lnTo>
                    <a:lnTo>
                      <a:pt x="91" y="127"/>
                    </a:lnTo>
                    <a:close/>
                    <a:moveTo>
                      <a:pt x="58" y="71"/>
                    </a:moveTo>
                    <a:lnTo>
                      <a:pt x="58" y="71"/>
                    </a:lnTo>
                    <a:lnTo>
                      <a:pt x="54" y="71"/>
                    </a:lnTo>
                    <a:lnTo>
                      <a:pt x="49" y="68"/>
                    </a:lnTo>
                    <a:lnTo>
                      <a:pt x="45" y="65"/>
                    </a:lnTo>
                    <a:lnTo>
                      <a:pt x="41" y="61"/>
                    </a:lnTo>
                    <a:lnTo>
                      <a:pt x="37" y="56"/>
                    </a:lnTo>
                    <a:lnTo>
                      <a:pt x="34" y="50"/>
                    </a:lnTo>
                    <a:lnTo>
                      <a:pt x="31" y="45"/>
                    </a:lnTo>
                    <a:lnTo>
                      <a:pt x="30" y="38"/>
                    </a:lnTo>
                    <a:lnTo>
                      <a:pt x="30" y="38"/>
                    </a:lnTo>
                    <a:lnTo>
                      <a:pt x="30" y="31"/>
                    </a:lnTo>
                    <a:lnTo>
                      <a:pt x="31" y="26"/>
                    </a:lnTo>
                    <a:lnTo>
                      <a:pt x="33" y="21"/>
                    </a:lnTo>
                    <a:lnTo>
                      <a:pt x="34" y="17"/>
                    </a:lnTo>
                    <a:lnTo>
                      <a:pt x="38" y="13"/>
                    </a:lnTo>
                    <a:lnTo>
                      <a:pt x="41" y="10"/>
                    </a:lnTo>
                    <a:lnTo>
                      <a:pt x="46" y="9"/>
                    </a:lnTo>
                    <a:lnTo>
                      <a:pt x="50" y="7"/>
                    </a:lnTo>
                    <a:lnTo>
                      <a:pt x="50" y="7"/>
                    </a:lnTo>
                    <a:lnTo>
                      <a:pt x="56" y="9"/>
                    </a:lnTo>
                    <a:lnTo>
                      <a:pt x="61" y="10"/>
                    </a:lnTo>
                    <a:lnTo>
                      <a:pt x="65" y="14"/>
                    </a:lnTo>
                    <a:lnTo>
                      <a:pt x="69" y="18"/>
                    </a:lnTo>
                    <a:lnTo>
                      <a:pt x="73" y="22"/>
                    </a:lnTo>
                    <a:lnTo>
                      <a:pt x="76" y="27"/>
                    </a:lnTo>
                    <a:lnTo>
                      <a:pt x="77" y="33"/>
                    </a:lnTo>
                    <a:lnTo>
                      <a:pt x="79" y="40"/>
                    </a:lnTo>
                    <a:lnTo>
                      <a:pt x="79" y="40"/>
                    </a:lnTo>
                    <a:lnTo>
                      <a:pt x="80" y="46"/>
                    </a:lnTo>
                    <a:lnTo>
                      <a:pt x="79" y="52"/>
                    </a:lnTo>
                    <a:lnTo>
                      <a:pt x="77" y="57"/>
                    </a:lnTo>
                    <a:lnTo>
                      <a:pt x="74" y="63"/>
                    </a:lnTo>
                    <a:lnTo>
                      <a:pt x="72" y="65"/>
                    </a:lnTo>
                    <a:lnTo>
                      <a:pt x="68" y="69"/>
                    </a:lnTo>
                    <a:lnTo>
                      <a:pt x="64" y="71"/>
                    </a:lnTo>
                    <a:lnTo>
                      <a:pt x="58" y="71"/>
                    </a:lnTo>
                    <a:lnTo>
                      <a:pt x="58" y="71"/>
                    </a:lnTo>
                    <a:close/>
                  </a:path>
                </a:pathLst>
              </a:custGeom>
              <a:solidFill>
                <a:srgbClr val="0096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3982674" y="3240880"/>
            <a:ext cx="1191987" cy="1191989"/>
            <a:chOff x="3982674" y="2590610"/>
            <a:chExt cx="1191987" cy="1191989"/>
          </a:xfrm>
        </p:grpSpPr>
        <p:sp>
          <p:nvSpPr>
            <p:cNvPr id="18" name="任意多边形 17"/>
            <p:cNvSpPr/>
            <p:nvPr/>
          </p:nvSpPr>
          <p:spPr>
            <a:xfrm rot="5400000">
              <a:off x="3982673" y="2590611"/>
              <a:ext cx="1191989" cy="1191987"/>
            </a:xfrm>
            <a:custGeom>
              <a:avLst/>
              <a:gdLst>
                <a:gd name="connsiteX0" fmla="*/ 0 w 2416630"/>
                <a:gd name="connsiteY0" fmla="*/ 1861457 h 2416629"/>
                <a:gd name="connsiteX1" fmla="*/ 0 w 2416630"/>
                <a:gd name="connsiteY1" fmla="*/ 555171 h 2416629"/>
                <a:gd name="connsiteX2" fmla="*/ 555172 w 2416630"/>
                <a:gd name="connsiteY2" fmla="*/ 555171 h 2416629"/>
                <a:gd name="connsiteX3" fmla="*/ 555172 w 2416630"/>
                <a:gd name="connsiteY3" fmla="*/ 0 h 2416629"/>
                <a:gd name="connsiteX4" fmla="*/ 1861458 w 2416630"/>
                <a:gd name="connsiteY4" fmla="*/ 0 h 2416629"/>
                <a:gd name="connsiteX5" fmla="*/ 1861458 w 2416630"/>
                <a:gd name="connsiteY5" fmla="*/ 555171 h 2416629"/>
                <a:gd name="connsiteX6" fmla="*/ 2416630 w 2416630"/>
                <a:gd name="connsiteY6" fmla="*/ 555171 h 2416629"/>
                <a:gd name="connsiteX7" fmla="*/ 2416630 w 2416630"/>
                <a:gd name="connsiteY7" fmla="*/ 1861457 h 2416629"/>
                <a:gd name="connsiteX8" fmla="*/ 1861458 w 2416630"/>
                <a:gd name="connsiteY8" fmla="*/ 1861457 h 2416629"/>
                <a:gd name="connsiteX9" fmla="*/ 1861458 w 2416630"/>
                <a:gd name="connsiteY9" fmla="*/ 2416629 h 2416629"/>
                <a:gd name="connsiteX10" fmla="*/ 555172 w 2416630"/>
                <a:gd name="connsiteY10" fmla="*/ 2416629 h 2416629"/>
                <a:gd name="connsiteX11" fmla="*/ 555172 w 2416630"/>
                <a:gd name="connsiteY11" fmla="*/ 1861457 h 241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6630" h="2416629">
                  <a:moveTo>
                    <a:pt x="0" y="1861457"/>
                  </a:moveTo>
                  <a:lnTo>
                    <a:pt x="0" y="555171"/>
                  </a:lnTo>
                  <a:lnTo>
                    <a:pt x="555172" y="555171"/>
                  </a:lnTo>
                  <a:lnTo>
                    <a:pt x="555172" y="0"/>
                  </a:lnTo>
                  <a:lnTo>
                    <a:pt x="1861458" y="0"/>
                  </a:lnTo>
                  <a:lnTo>
                    <a:pt x="1861458" y="555171"/>
                  </a:lnTo>
                  <a:lnTo>
                    <a:pt x="2416630" y="555171"/>
                  </a:lnTo>
                  <a:lnTo>
                    <a:pt x="2416630" y="1861457"/>
                  </a:lnTo>
                  <a:lnTo>
                    <a:pt x="1861458" y="1861457"/>
                  </a:lnTo>
                  <a:lnTo>
                    <a:pt x="1861458" y="2416629"/>
                  </a:lnTo>
                  <a:lnTo>
                    <a:pt x="555172" y="2416629"/>
                  </a:lnTo>
                  <a:lnTo>
                    <a:pt x="555172" y="1861457"/>
                  </a:lnTo>
                  <a:close/>
                </a:path>
              </a:pathLst>
            </a:custGeom>
            <a:solidFill>
              <a:srgbClr val="0096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332717" y="2940655"/>
              <a:ext cx="491901" cy="491900"/>
              <a:chOff x="10293351" y="3600450"/>
              <a:chExt cx="531813" cy="531813"/>
            </a:xfrm>
          </p:grpSpPr>
          <p:sp useBgFill="1">
            <p:nvSpPr>
              <p:cNvPr id="20" name="Freeform 467"/>
              <p:cNvSpPr>
                <a:spLocks/>
              </p:cNvSpPr>
              <p:nvPr/>
            </p:nvSpPr>
            <p:spPr bwMode="auto">
              <a:xfrm>
                <a:off x="10293351" y="3600450"/>
                <a:ext cx="531813" cy="531813"/>
              </a:xfrm>
              <a:custGeom>
                <a:avLst/>
                <a:gdLst>
                  <a:gd name="T0" fmla="*/ 308 w 335"/>
                  <a:gd name="T1" fmla="*/ 0 h 335"/>
                  <a:gd name="T2" fmla="*/ 27 w 335"/>
                  <a:gd name="T3" fmla="*/ 0 h 335"/>
                  <a:gd name="T4" fmla="*/ 27 w 335"/>
                  <a:gd name="T5" fmla="*/ 0 h 335"/>
                  <a:gd name="T6" fmla="*/ 21 w 335"/>
                  <a:gd name="T7" fmla="*/ 0 h 335"/>
                  <a:gd name="T8" fmla="*/ 16 w 335"/>
                  <a:gd name="T9" fmla="*/ 3 h 335"/>
                  <a:gd name="T10" fmla="*/ 12 w 335"/>
                  <a:gd name="T11" fmla="*/ 4 h 335"/>
                  <a:gd name="T12" fmla="*/ 8 w 335"/>
                  <a:gd name="T13" fmla="*/ 8 h 335"/>
                  <a:gd name="T14" fmla="*/ 4 w 335"/>
                  <a:gd name="T15" fmla="*/ 12 h 335"/>
                  <a:gd name="T16" fmla="*/ 3 w 335"/>
                  <a:gd name="T17" fmla="*/ 16 h 335"/>
                  <a:gd name="T18" fmla="*/ 0 w 335"/>
                  <a:gd name="T19" fmla="*/ 22 h 335"/>
                  <a:gd name="T20" fmla="*/ 0 w 335"/>
                  <a:gd name="T21" fmla="*/ 27 h 335"/>
                  <a:gd name="T22" fmla="*/ 0 w 335"/>
                  <a:gd name="T23" fmla="*/ 308 h 335"/>
                  <a:gd name="T24" fmla="*/ 0 w 335"/>
                  <a:gd name="T25" fmla="*/ 308 h 335"/>
                  <a:gd name="T26" fmla="*/ 0 w 335"/>
                  <a:gd name="T27" fmla="*/ 313 h 335"/>
                  <a:gd name="T28" fmla="*/ 3 w 335"/>
                  <a:gd name="T29" fmla="*/ 319 h 335"/>
                  <a:gd name="T30" fmla="*/ 4 w 335"/>
                  <a:gd name="T31" fmla="*/ 323 h 335"/>
                  <a:gd name="T32" fmla="*/ 8 w 335"/>
                  <a:gd name="T33" fmla="*/ 327 h 335"/>
                  <a:gd name="T34" fmla="*/ 12 w 335"/>
                  <a:gd name="T35" fmla="*/ 331 h 335"/>
                  <a:gd name="T36" fmla="*/ 16 w 335"/>
                  <a:gd name="T37" fmla="*/ 332 h 335"/>
                  <a:gd name="T38" fmla="*/ 21 w 335"/>
                  <a:gd name="T39" fmla="*/ 335 h 335"/>
                  <a:gd name="T40" fmla="*/ 27 w 335"/>
                  <a:gd name="T41" fmla="*/ 335 h 335"/>
                  <a:gd name="T42" fmla="*/ 308 w 335"/>
                  <a:gd name="T43" fmla="*/ 335 h 335"/>
                  <a:gd name="T44" fmla="*/ 308 w 335"/>
                  <a:gd name="T45" fmla="*/ 335 h 335"/>
                  <a:gd name="T46" fmla="*/ 313 w 335"/>
                  <a:gd name="T47" fmla="*/ 335 h 335"/>
                  <a:gd name="T48" fmla="*/ 318 w 335"/>
                  <a:gd name="T49" fmla="*/ 332 h 335"/>
                  <a:gd name="T50" fmla="*/ 322 w 335"/>
                  <a:gd name="T51" fmla="*/ 331 h 335"/>
                  <a:gd name="T52" fmla="*/ 327 w 335"/>
                  <a:gd name="T53" fmla="*/ 327 h 335"/>
                  <a:gd name="T54" fmla="*/ 331 w 335"/>
                  <a:gd name="T55" fmla="*/ 323 h 335"/>
                  <a:gd name="T56" fmla="*/ 332 w 335"/>
                  <a:gd name="T57" fmla="*/ 319 h 335"/>
                  <a:gd name="T58" fmla="*/ 335 w 335"/>
                  <a:gd name="T59" fmla="*/ 313 h 335"/>
                  <a:gd name="T60" fmla="*/ 335 w 335"/>
                  <a:gd name="T61" fmla="*/ 308 h 335"/>
                  <a:gd name="T62" fmla="*/ 335 w 335"/>
                  <a:gd name="T63" fmla="*/ 27 h 335"/>
                  <a:gd name="T64" fmla="*/ 335 w 335"/>
                  <a:gd name="T65" fmla="*/ 27 h 335"/>
                  <a:gd name="T66" fmla="*/ 335 w 335"/>
                  <a:gd name="T67" fmla="*/ 22 h 335"/>
                  <a:gd name="T68" fmla="*/ 332 w 335"/>
                  <a:gd name="T69" fmla="*/ 16 h 335"/>
                  <a:gd name="T70" fmla="*/ 331 w 335"/>
                  <a:gd name="T71" fmla="*/ 12 h 335"/>
                  <a:gd name="T72" fmla="*/ 327 w 335"/>
                  <a:gd name="T73" fmla="*/ 8 h 335"/>
                  <a:gd name="T74" fmla="*/ 322 w 335"/>
                  <a:gd name="T75" fmla="*/ 4 h 335"/>
                  <a:gd name="T76" fmla="*/ 318 w 335"/>
                  <a:gd name="T77" fmla="*/ 3 h 335"/>
                  <a:gd name="T78" fmla="*/ 313 w 335"/>
                  <a:gd name="T79" fmla="*/ 0 h 335"/>
                  <a:gd name="T80" fmla="*/ 308 w 335"/>
                  <a:gd name="T81" fmla="*/ 0 h 335"/>
                  <a:gd name="T82" fmla="*/ 308 w 335"/>
                  <a:gd name="T83" fmla="*/ 0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35" h="335">
                    <a:moveTo>
                      <a:pt x="308" y="0"/>
                    </a:moveTo>
                    <a:lnTo>
                      <a:pt x="27" y="0"/>
                    </a:lnTo>
                    <a:lnTo>
                      <a:pt x="27" y="0"/>
                    </a:lnTo>
                    <a:lnTo>
                      <a:pt x="21" y="0"/>
                    </a:lnTo>
                    <a:lnTo>
                      <a:pt x="16" y="3"/>
                    </a:lnTo>
                    <a:lnTo>
                      <a:pt x="12" y="4"/>
                    </a:lnTo>
                    <a:lnTo>
                      <a:pt x="8" y="8"/>
                    </a:lnTo>
                    <a:lnTo>
                      <a:pt x="4" y="12"/>
                    </a:lnTo>
                    <a:lnTo>
                      <a:pt x="3" y="16"/>
                    </a:lnTo>
                    <a:lnTo>
                      <a:pt x="0" y="22"/>
                    </a:lnTo>
                    <a:lnTo>
                      <a:pt x="0" y="27"/>
                    </a:lnTo>
                    <a:lnTo>
                      <a:pt x="0" y="308"/>
                    </a:lnTo>
                    <a:lnTo>
                      <a:pt x="0" y="308"/>
                    </a:lnTo>
                    <a:lnTo>
                      <a:pt x="0" y="313"/>
                    </a:lnTo>
                    <a:lnTo>
                      <a:pt x="3" y="319"/>
                    </a:lnTo>
                    <a:lnTo>
                      <a:pt x="4" y="323"/>
                    </a:lnTo>
                    <a:lnTo>
                      <a:pt x="8" y="327"/>
                    </a:lnTo>
                    <a:lnTo>
                      <a:pt x="12" y="331"/>
                    </a:lnTo>
                    <a:lnTo>
                      <a:pt x="16" y="332"/>
                    </a:lnTo>
                    <a:lnTo>
                      <a:pt x="21" y="335"/>
                    </a:lnTo>
                    <a:lnTo>
                      <a:pt x="27" y="335"/>
                    </a:lnTo>
                    <a:lnTo>
                      <a:pt x="308" y="335"/>
                    </a:lnTo>
                    <a:lnTo>
                      <a:pt x="308" y="335"/>
                    </a:lnTo>
                    <a:lnTo>
                      <a:pt x="313" y="335"/>
                    </a:lnTo>
                    <a:lnTo>
                      <a:pt x="318" y="332"/>
                    </a:lnTo>
                    <a:lnTo>
                      <a:pt x="322" y="331"/>
                    </a:lnTo>
                    <a:lnTo>
                      <a:pt x="327" y="327"/>
                    </a:lnTo>
                    <a:lnTo>
                      <a:pt x="331" y="323"/>
                    </a:lnTo>
                    <a:lnTo>
                      <a:pt x="332" y="319"/>
                    </a:lnTo>
                    <a:lnTo>
                      <a:pt x="335" y="313"/>
                    </a:lnTo>
                    <a:lnTo>
                      <a:pt x="335" y="308"/>
                    </a:lnTo>
                    <a:lnTo>
                      <a:pt x="335" y="27"/>
                    </a:lnTo>
                    <a:lnTo>
                      <a:pt x="335" y="27"/>
                    </a:lnTo>
                    <a:lnTo>
                      <a:pt x="335" y="22"/>
                    </a:lnTo>
                    <a:lnTo>
                      <a:pt x="332" y="16"/>
                    </a:lnTo>
                    <a:lnTo>
                      <a:pt x="331" y="12"/>
                    </a:lnTo>
                    <a:lnTo>
                      <a:pt x="327" y="8"/>
                    </a:lnTo>
                    <a:lnTo>
                      <a:pt x="322" y="4"/>
                    </a:lnTo>
                    <a:lnTo>
                      <a:pt x="318" y="3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8" y="0"/>
                    </a:ln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468"/>
              <p:cNvSpPr>
                <a:spLocks/>
              </p:cNvSpPr>
              <p:nvPr/>
            </p:nvSpPr>
            <p:spPr bwMode="auto">
              <a:xfrm>
                <a:off x="10447338" y="3721100"/>
                <a:ext cx="222250" cy="290513"/>
              </a:xfrm>
              <a:custGeom>
                <a:avLst/>
                <a:gdLst>
                  <a:gd name="T0" fmla="*/ 65 w 140"/>
                  <a:gd name="T1" fmla="*/ 0 h 183"/>
                  <a:gd name="T2" fmla="*/ 42 w 140"/>
                  <a:gd name="T3" fmla="*/ 6 h 183"/>
                  <a:gd name="T4" fmla="*/ 11 w 140"/>
                  <a:gd name="T5" fmla="*/ 32 h 183"/>
                  <a:gd name="T6" fmla="*/ 0 w 140"/>
                  <a:gd name="T7" fmla="*/ 66 h 183"/>
                  <a:gd name="T8" fmla="*/ 5 w 140"/>
                  <a:gd name="T9" fmla="*/ 90 h 183"/>
                  <a:gd name="T10" fmla="*/ 16 w 140"/>
                  <a:gd name="T11" fmla="*/ 104 h 183"/>
                  <a:gd name="T12" fmla="*/ 24 w 140"/>
                  <a:gd name="T13" fmla="*/ 106 h 183"/>
                  <a:gd name="T14" fmla="*/ 28 w 140"/>
                  <a:gd name="T15" fmla="*/ 94 h 183"/>
                  <a:gd name="T16" fmla="*/ 27 w 140"/>
                  <a:gd name="T17" fmla="*/ 89 h 183"/>
                  <a:gd name="T18" fmla="*/ 22 w 140"/>
                  <a:gd name="T19" fmla="*/ 81 h 183"/>
                  <a:gd name="T20" fmla="*/ 20 w 140"/>
                  <a:gd name="T21" fmla="*/ 68 h 183"/>
                  <a:gd name="T22" fmla="*/ 28 w 140"/>
                  <a:gd name="T23" fmla="*/ 40 h 183"/>
                  <a:gd name="T24" fmla="*/ 50 w 140"/>
                  <a:gd name="T25" fmla="*/ 21 h 183"/>
                  <a:gd name="T26" fmla="*/ 72 w 140"/>
                  <a:gd name="T27" fmla="*/ 17 h 183"/>
                  <a:gd name="T28" fmla="*/ 97 w 140"/>
                  <a:gd name="T29" fmla="*/ 24 h 183"/>
                  <a:gd name="T30" fmla="*/ 112 w 140"/>
                  <a:gd name="T31" fmla="*/ 41 h 183"/>
                  <a:gd name="T32" fmla="*/ 115 w 140"/>
                  <a:gd name="T33" fmla="*/ 58 h 183"/>
                  <a:gd name="T34" fmla="*/ 109 w 140"/>
                  <a:gd name="T35" fmla="*/ 89 h 183"/>
                  <a:gd name="T36" fmla="*/ 96 w 140"/>
                  <a:gd name="T37" fmla="*/ 110 h 183"/>
                  <a:gd name="T38" fmla="*/ 82 w 140"/>
                  <a:gd name="T39" fmla="*/ 114 h 183"/>
                  <a:gd name="T40" fmla="*/ 72 w 140"/>
                  <a:gd name="T41" fmla="*/ 110 h 183"/>
                  <a:gd name="T42" fmla="*/ 65 w 140"/>
                  <a:gd name="T43" fmla="*/ 102 h 183"/>
                  <a:gd name="T44" fmla="*/ 65 w 140"/>
                  <a:gd name="T45" fmla="*/ 94 h 183"/>
                  <a:gd name="T46" fmla="*/ 74 w 140"/>
                  <a:gd name="T47" fmla="*/ 56 h 183"/>
                  <a:gd name="T48" fmla="*/ 72 w 140"/>
                  <a:gd name="T49" fmla="*/ 46 h 183"/>
                  <a:gd name="T50" fmla="*/ 61 w 140"/>
                  <a:gd name="T51" fmla="*/ 40 h 183"/>
                  <a:gd name="T52" fmla="*/ 50 w 140"/>
                  <a:gd name="T53" fmla="*/ 46 h 183"/>
                  <a:gd name="T54" fmla="*/ 42 w 140"/>
                  <a:gd name="T55" fmla="*/ 56 h 183"/>
                  <a:gd name="T56" fmla="*/ 41 w 140"/>
                  <a:gd name="T57" fmla="*/ 68 h 183"/>
                  <a:gd name="T58" fmla="*/ 43 w 140"/>
                  <a:gd name="T59" fmla="*/ 85 h 183"/>
                  <a:gd name="T60" fmla="*/ 31 w 140"/>
                  <a:gd name="T61" fmla="*/ 141 h 183"/>
                  <a:gd name="T62" fmla="*/ 30 w 140"/>
                  <a:gd name="T63" fmla="*/ 182 h 183"/>
                  <a:gd name="T64" fmla="*/ 32 w 140"/>
                  <a:gd name="T65" fmla="*/ 183 h 183"/>
                  <a:gd name="T66" fmla="*/ 47 w 140"/>
                  <a:gd name="T67" fmla="*/ 160 h 183"/>
                  <a:gd name="T68" fmla="*/ 59 w 140"/>
                  <a:gd name="T69" fmla="*/ 120 h 183"/>
                  <a:gd name="T70" fmla="*/ 69 w 140"/>
                  <a:gd name="T71" fmla="*/ 128 h 183"/>
                  <a:gd name="T72" fmla="*/ 84 w 140"/>
                  <a:gd name="T73" fmla="*/ 132 h 183"/>
                  <a:gd name="T74" fmla="*/ 116 w 140"/>
                  <a:gd name="T75" fmla="*/ 120 h 183"/>
                  <a:gd name="T76" fmla="*/ 136 w 140"/>
                  <a:gd name="T77" fmla="*/ 89 h 183"/>
                  <a:gd name="T78" fmla="*/ 140 w 140"/>
                  <a:gd name="T79" fmla="*/ 60 h 183"/>
                  <a:gd name="T80" fmla="*/ 130 w 140"/>
                  <a:gd name="T81" fmla="*/ 27 h 183"/>
                  <a:gd name="T82" fmla="*/ 101 w 140"/>
                  <a:gd name="T83" fmla="*/ 5 h 183"/>
                  <a:gd name="T84" fmla="*/ 74 w 140"/>
                  <a:gd name="T85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0" h="183">
                    <a:moveTo>
                      <a:pt x="74" y="0"/>
                    </a:moveTo>
                    <a:lnTo>
                      <a:pt x="74" y="0"/>
                    </a:lnTo>
                    <a:lnTo>
                      <a:pt x="65" y="0"/>
                    </a:lnTo>
                    <a:lnTo>
                      <a:pt x="57" y="1"/>
                    </a:lnTo>
                    <a:lnTo>
                      <a:pt x="49" y="4"/>
                    </a:lnTo>
                    <a:lnTo>
                      <a:pt x="42" y="6"/>
                    </a:lnTo>
                    <a:lnTo>
                      <a:pt x="30" y="13"/>
                    </a:lnTo>
                    <a:lnTo>
                      <a:pt x="19" y="21"/>
                    </a:lnTo>
                    <a:lnTo>
                      <a:pt x="11" y="32"/>
                    </a:lnTo>
                    <a:lnTo>
                      <a:pt x="4" y="43"/>
                    </a:lnTo>
                    <a:lnTo>
                      <a:pt x="1" y="54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1" y="79"/>
                    </a:lnTo>
                    <a:lnTo>
                      <a:pt x="5" y="90"/>
                    </a:lnTo>
                    <a:lnTo>
                      <a:pt x="8" y="95"/>
                    </a:lnTo>
                    <a:lnTo>
                      <a:pt x="12" y="100"/>
                    </a:lnTo>
                    <a:lnTo>
                      <a:pt x="16" y="104"/>
                    </a:lnTo>
                    <a:lnTo>
                      <a:pt x="22" y="106"/>
                    </a:lnTo>
                    <a:lnTo>
                      <a:pt x="22" y="106"/>
                    </a:lnTo>
                    <a:lnTo>
                      <a:pt x="24" y="106"/>
                    </a:lnTo>
                    <a:lnTo>
                      <a:pt x="27" y="104"/>
                    </a:lnTo>
                    <a:lnTo>
                      <a:pt x="27" y="104"/>
                    </a:lnTo>
                    <a:lnTo>
                      <a:pt x="28" y="94"/>
                    </a:lnTo>
                    <a:lnTo>
                      <a:pt x="28" y="94"/>
                    </a:lnTo>
                    <a:lnTo>
                      <a:pt x="28" y="91"/>
                    </a:lnTo>
                    <a:lnTo>
                      <a:pt x="27" y="89"/>
                    </a:lnTo>
                    <a:lnTo>
                      <a:pt x="27" y="89"/>
                    </a:lnTo>
                    <a:lnTo>
                      <a:pt x="24" y="85"/>
                    </a:lnTo>
                    <a:lnTo>
                      <a:pt x="22" y="81"/>
                    </a:lnTo>
                    <a:lnTo>
                      <a:pt x="20" y="75"/>
                    </a:lnTo>
                    <a:lnTo>
                      <a:pt x="20" y="68"/>
                    </a:lnTo>
                    <a:lnTo>
                      <a:pt x="20" y="68"/>
                    </a:lnTo>
                    <a:lnTo>
                      <a:pt x="22" y="58"/>
                    </a:lnTo>
                    <a:lnTo>
                      <a:pt x="24" y="50"/>
                    </a:lnTo>
                    <a:lnTo>
                      <a:pt x="28" y="40"/>
                    </a:lnTo>
                    <a:lnTo>
                      <a:pt x="34" y="33"/>
                    </a:lnTo>
                    <a:lnTo>
                      <a:pt x="42" y="27"/>
                    </a:lnTo>
                    <a:lnTo>
                      <a:pt x="50" y="21"/>
                    </a:lnTo>
                    <a:lnTo>
                      <a:pt x="61" y="19"/>
                    </a:lnTo>
                    <a:lnTo>
                      <a:pt x="72" y="17"/>
                    </a:lnTo>
                    <a:lnTo>
                      <a:pt x="72" y="17"/>
                    </a:lnTo>
                    <a:lnTo>
                      <a:pt x="81" y="19"/>
                    </a:lnTo>
                    <a:lnTo>
                      <a:pt x="90" y="21"/>
                    </a:lnTo>
                    <a:lnTo>
                      <a:pt x="97" y="24"/>
                    </a:lnTo>
                    <a:lnTo>
                      <a:pt x="104" y="29"/>
                    </a:lnTo>
                    <a:lnTo>
                      <a:pt x="108" y="35"/>
                    </a:lnTo>
                    <a:lnTo>
                      <a:pt x="112" y="41"/>
                    </a:lnTo>
                    <a:lnTo>
                      <a:pt x="115" y="50"/>
                    </a:lnTo>
                    <a:lnTo>
                      <a:pt x="115" y="58"/>
                    </a:lnTo>
                    <a:lnTo>
                      <a:pt x="115" y="58"/>
                    </a:lnTo>
                    <a:lnTo>
                      <a:pt x="115" y="70"/>
                    </a:lnTo>
                    <a:lnTo>
                      <a:pt x="112" y="79"/>
                    </a:lnTo>
                    <a:lnTo>
                      <a:pt x="109" y="89"/>
                    </a:lnTo>
                    <a:lnTo>
                      <a:pt x="105" y="98"/>
                    </a:lnTo>
                    <a:lnTo>
                      <a:pt x="101" y="105"/>
                    </a:lnTo>
                    <a:lnTo>
                      <a:pt x="96" y="110"/>
                    </a:lnTo>
                    <a:lnTo>
                      <a:pt x="89" y="113"/>
                    </a:lnTo>
                    <a:lnTo>
                      <a:pt x="82" y="114"/>
                    </a:lnTo>
                    <a:lnTo>
                      <a:pt x="82" y="114"/>
                    </a:lnTo>
                    <a:lnTo>
                      <a:pt x="78" y="114"/>
                    </a:lnTo>
                    <a:lnTo>
                      <a:pt x="74" y="113"/>
                    </a:lnTo>
                    <a:lnTo>
                      <a:pt x="72" y="110"/>
                    </a:lnTo>
                    <a:lnTo>
                      <a:pt x="69" y="108"/>
                    </a:lnTo>
                    <a:lnTo>
                      <a:pt x="66" y="105"/>
                    </a:lnTo>
                    <a:lnTo>
                      <a:pt x="65" y="102"/>
                    </a:lnTo>
                    <a:lnTo>
                      <a:pt x="65" y="98"/>
                    </a:lnTo>
                    <a:lnTo>
                      <a:pt x="65" y="94"/>
                    </a:lnTo>
                    <a:lnTo>
                      <a:pt x="65" y="94"/>
                    </a:lnTo>
                    <a:lnTo>
                      <a:pt x="72" y="74"/>
                    </a:lnTo>
                    <a:lnTo>
                      <a:pt x="74" y="64"/>
                    </a:lnTo>
                    <a:lnTo>
                      <a:pt x="74" y="56"/>
                    </a:lnTo>
                    <a:lnTo>
                      <a:pt x="74" y="56"/>
                    </a:lnTo>
                    <a:lnTo>
                      <a:pt x="74" y="51"/>
                    </a:lnTo>
                    <a:lnTo>
                      <a:pt x="72" y="46"/>
                    </a:lnTo>
                    <a:lnTo>
                      <a:pt x="66" y="41"/>
                    </a:lnTo>
                    <a:lnTo>
                      <a:pt x="61" y="40"/>
                    </a:lnTo>
                    <a:lnTo>
                      <a:pt x="61" y="40"/>
                    </a:lnTo>
                    <a:lnTo>
                      <a:pt x="57" y="41"/>
                    </a:lnTo>
                    <a:lnTo>
                      <a:pt x="53" y="43"/>
                    </a:lnTo>
                    <a:lnTo>
                      <a:pt x="50" y="46"/>
                    </a:lnTo>
                    <a:lnTo>
                      <a:pt x="46" y="48"/>
                    </a:lnTo>
                    <a:lnTo>
                      <a:pt x="45" y="52"/>
                    </a:lnTo>
                    <a:lnTo>
                      <a:pt x="42" y="56"/>
                    </a:lnTo>
                    <a:lnTo>
                      <a:pt x="41" y="62"/>
                    </a:lnTo>
                    <a:lnTo>
                      <a:pt x="41" y="68"/>
                    </a:lnTo>
                    <a:lnTo>
                      <a:pt x="41" y="68"/>
                    </a:lnTo>
                    <a:lnTo>
                      <a:pt x="41" y="75"/>
                    </a:lnTo>
                    <a:lnTo>
                      <a:pt x="42" y="79"/>
                    </a:lnTo>
                    <a:lnTo>
                      <a:pt x="43" y="85"/>
                    </a:lnTo>
                    <a:lnTo>
                      <a:pt x="43" y="85"/>
                    </a:lnTo>
                    <a:lnTo>
                      <a:pt x="31" y="141"/>
                    </a:lnTo>
                    <a:lnTo>
                      <a:pt x="31" y="141"/>
                    </a:lnTo>
                    <a:lnTo>
                      <a:pt x="28" y="155"/>
                    </a:lnTo>
                    <a:lnTo>
                      <a:pt x="28" y="167"/>
                    </a:lnTo>
                    <a:lnTo>
                      <a:pt x="30" y="182"/>
                    </a:lnTo>
                    <a:lnTo>
                      <a:pt x="30" y="182"/>
                    </a:lnTo>
                    <a:lnTo>
                      <a:pt x="31" y="183"/>
                    </a:lnTo>
                    <a:lnTo>
                      <a:pt x="32" y="183"/>
                    </a:lnTo>
                    <a:lnTo>
                      <a:pt x="32" y="183"/>
                    </a:lnTo>
                    <a:lnTo>
                      <a:pt x="41" y="171"/>
                    </a:lnTo>
                    <a:lnTo>
                      <a:pt x="47" y="160"/>
                    </a:lnTo>
                    <a:lnTo>
                      <a:pt x="51" y="148"/>
                    </a:lnTo>
                    <a:lnTo>
                      <a:pt x="51" y="148"/>
                    </a:lnTo>
                    <a:lnTo>
                      <a:pt x="59" y="120"/>
                    </a:lnTo>
                    <a:lnTo>
                      <a:pt x="59" y="120"/>
                    </a:lnTo>
                    <a:lnTo>
                      <a:pt x="62" y="124"/>
                    </a:lnTo>
                    <a:lnTo>
                      <a:pt x="69" y="128"/>
                    </a:lnTo>
                    <a:lnTo>
                      <a:pt x="76" y="132"/>
                    </a:lnTo>
                    <a:lnTo>
                      <a:pt x="84" y="132"/>
                    </a:lnTo>
                    <a:lnTo>
                      <a:pt x="84" y="132"/>
                    </a:lnTo>
                    <a:lnTo>
                      <a:pt x="96" y="131"/>
                    </a:lnTo>
                    <a:lnTo>
                      <a:pt x="107" y="127"/>
                    </a:lnTo>
                    <a:lnTo>
                      <a:pt x="116" y="120"/>
                    </a:lnTo>
                    <a:lnTo>
                      <a:pt x="124" y="112"/>
                    </a:lnTo>
                    <a:lnTo>
                      <a:pt x="131" y="101"/>
                    </a:lnTo>
                    <a:lnTo>
                      <a:pt x="136" y="89"/>
                    </a:lnTo>
                    <a:lnTo>
                      <a:pt x="139" y="75"/>
                    </a:lnTo>
                    <a:lnTo>
                      <a:pt x="140" y="60"/>
                    </a:lnTo>
                    <a:lnTo>
                      <a:pt x="140" y="60"/>
                    </a:lnTo>
                    <a:lnTo>
                      <a:pt x="139" y="48"/>
                    </a:lnTo>
                    <a:lnTo>
                      <a:pt x="136" y="37"/>
                    </a:lnTo>
                    <a:lnTo>
                      <a:pt x="130" y="27"/>
                    </a:lnTo>
                    <a:lnTo>
                      <a:pt x="123" y="19"/>
                    </a:lnTo>
                    <a:lnTo>
                      <a:pt x="113" y="10"/>
                    </a:lnTo>
                    <a:lnTo>
                      <a:pt x="101" y="5"/>
                    </a:lnTo>
                    <a:lnTo>
                      <a:pt x="89" y="1"/>
                    </a:lnTo>
                    <a:lnTo>
                      <a:pt x="74" y="0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0096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6224216" y="1349812"/>
            <a:ext cx="2587601" cy="1738664"/>
            <a:chOff x="6224216" y="699542"/>
            <a:chExt cx="2587601" cy="1738664"/>
          </a:xfrm>
        </p:grpSpPr>
        <p:grpSp>
          <p:nvGrpSpPr>
            <p:cNvPr id="23" name="组合 22"/>
            <p:cNvGrpSpPr/>
            <p:nvPr/>
          </p:nvGrpSpPr>
          <p:grpSpPr>
            <a:xfrm rot="10800000">
              <a:off x="6224216" y="699543"/>
              <a:ext cx="863909" cy="1738663"/>
              <a:chOff x="2758947" y="3773640"/>
              <a:chExt cx="1151878" cy="2318217"/>
            </a:xfrm>
          </p:grpSpPr>
          <p:cxnSp>
            <p:nvCxnSpPr>
              <p:cNvPr id="25" name="直接连接符 24"/>
              <p:cNvCxnSpPr/>
              <p:nvPr/>
            </p:nvCxnSpPr>
            <p:spPr>
              <a:xfrm flipH="1">
                <a:off x="2758947" y="3773640"/>
                <a:ext cx="1151878" cy="0"/>
              </a:xfrm>
              <a:prstGeom prst="line">
                <a:avLst/>
              </a:prstGeom>
              <a:ln w="19050">
                <a:solidFill>
                  <a:srgbClr val="009692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2758947" y="3773640"/>
                <a:ext cx="0" cy="2318217"/>
              </a:xfrm>
              <a:prstGeom prst="line">
                <a:avLst/>
              </a:prstGeom>
              <a:ln w="19050">
                <a:solidFill>
                  <a:srgbClr val="009692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文本框 32"/>
            <p:cNvSpPr txBox="1"/>
            <p:nvPr/>
          </p:nvSpPr>
          <p:spPr>
            <a:xfrm>
              <a:off x="7227633" y="699542"/>
              <a:ext cx="1584184" cy="73353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>
                <a:spcBef>
                  <a:spcPts val="450"/>
                </a:spcBef>
              </a:pPr>
              <a:r>
                <a:rPr lang="en-US" altLang="zh-CN" sz="1500" b="1" dirty="0" smtClean="0">
                  <a:solidFill>
                    <a:srgbClr val="0096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bb</a:t>
              </a:r>
              <a:endParaRPr lang="en-US" altLang="zh-CN" sz="1500" b="1" dirty="0" smtClean="0">
                <a:solidFill>
                  <a:srgbClr val="00969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450"/>
                </a:spcBef>
              </a:pPr>
              <a:r>
                <a:rPr lang="zh-CN" altLang="en-US" sz="1200" dirty="0" smtClean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负责数据分析与导出到</a:t>
              </a:r>
              <a:r>
                <a:rPr lang="en-US" altLang="zh-CN" sz="1200" dirty="0" smtClean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MySQL</a:t>
              </a:r>
              <a:r>
                <a:rPr lang="zh-CN" altLang="en-US" sz="1200" dirty="0" smtClean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43592" y="3088475"/>
            <a:ext cx="2489527" cy="1738663"/>
            <a:chOff x="443592" y="2438205"/>
            <a:chExt cx="2489527" cy="1738663"/>
          </a:xfrm>
        </p:grpSpPr>
        <p:grpSp>
          <p:nvGrpSpPr>
            <p:cNvPr id="28" name="组合 27"/>
            <p:cNvGrpSpPr/>
            <p:nvPr/>
          </p:nvGrpSpPr>
          <p:grpSpPr>
            <a:xfrm>
              <a:off x="2069210" y="2438205"/>
              <a:ext cx="863909" cy="1738663"/>
              <a:chOff x="2758947" y="3773640"/>
              <a:chExt cx="1151878" cy="2318217"/>
            </a:xfrm>
          </p:grpSpPr>
          <p:cxnSp>
            <p:nvCxnSpPr>
              <p:cNvPr id="30" name="直接连接符 29"/>
              <p:cNvCxnSpPr/>
              <p:nvPr/>
            </p:nvCxnSpPr>
            <p:spPr>
              <a:xfrm flipH="1">
                <a:off x="2758947" y="3773640"/>
                <a:ext cx="1151878" cy="0"/>
              </a:xfrm>
              <a:prstGeom prst="line">
                <a:avLst/>
              </a:prstGeom>
              <a:ln w="19050">
                <a:solidFill>
                  <a:srgbClr val="009692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2758947" y="3773640"/>
                <a:ext cx="0" cy="2318217"/>
              </a:xfrm>
              <a:prstGeom prst="line">
                <a:avLst/>
              </a:prstGeom>
              <a:ln w="19050">
                <a:solidFill>
                  <a:srgbClr val="009692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33"/>
            <p:cNvSpPr txBox="1"/>
            <p:nvPr/>
          </p:nvSpPr>
          <p:spPr>
            <a:xfrm>
              <a:off x="443592" y="3307536"/>
              <a:ext cx="1481717" cy="54886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>
                <a:spcBef>
                  <a:spcPts val="450"/>
                </a:spcBef>
              </a:pPr>
              <a:r>
                <a:rPr lang="zh-CN" altLang="en-US" sz="1500" b="1" dirty="0" smtClean="0">
                  <a:solidFill>
                    <a:srgbClr val="0096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互帮互助</a:t>
              </a:r>
              <a:endParaRPr lang="en-US" altLang="zh-CN" sz="1500" b="1" dirty="0" smtClean="0">
                <a:solidFill>
                  <a:srgbClr val="00969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spcBef>
                  <a:spcPts val="450"/>
                </a:spcBef>
              </a:pPr>
              <a:r>
                <a:rPr lang="zh-CN" altLang="en-US" sz="1200" dirty="0" smtClean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遇到问题一起思考。</a:t>
              </a:r>
              <a:endParaRPr lang="zh-CN" altLang="en-US" sz="1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599385" y="3451831"/>
            <a:ext cx="3725477" cy="1375307"/>
            <a:chOff x="4599385" y="2801561"/>
            <a:chExt cx="3725477" cy="1375307"/>
          </a:xfrm>
        </p:grpSpPr>
        <p:grpSp>
          <p:nvGrpSpPr>
            <p:cNvPr id="33" name="组合 32"/>
            <p:cNvGrpSpPr/>
            <p:nvPr/>
          </p:nvGrpSpPr>
          <p:grpSpPr>
            <a:xfrm rot="10800000">
              <a:off x="4599385" y="3782599"/>
              <a:ext cx="2530175" cy="394269"/>
              <a:chOff x="2758947" y="1469571"/>
              <a:chExt cx="3373566" cy="525692"/>
            </a:xfrm>
          </p:grpSpPr>
          <p:cxnSp>
            <p:nvCxnSpPr>
              <p:cNvPr id="35" name="直接连接符 34"/>
              <p:cNvCxnSpPr/>
              <p:nvPr/>
            </p:nvCxnSpPr>
            <p:spPr>
              <a:xfrm flipV="1">
                <a:off x="6132513" y="1469571"/>
                <a:ext cx="0" cy="525692"/>
              </a:xfrm>
              <a:prstGeom prst="line">
                <a:avLst/>
              </a:prstGeom>
              <a:ln w="19050">
                <a:solidFill>
                  <a:srgbClr val="009692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flipH="1">
                <a:off x="2758947" y="1469571"/>
                <a:ext cx="3373566" cy="0"/>
              </a:xfrm>
              <a:prstGeom prst="line">
                <a:avLst/>
              </a:prstGeom>
              <a:ln w="19050">
                <a:solidFill>
                  <a:srgbClr val="009692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2758947" y="1469571"/>
                <a:ext cx="0" cy="525692"/>
              </a:xfrm>
              <a:prstGeom prst="line">
                <a:avLst/>
              </a:prstGeom>
              <a:ln w="19050">
                <a:solidFill>
                  <a:srgbClr val="009692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34"/>
            <p:cNvSpPr txBox="1"/>
            <p:nvPr/>
          </p:nvSpPr>
          <p:spPr>
            <a:xfrm>
              <a:off x="5934257" y="2801561"/>
              <a:ext cx="2390605" cy="54886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>
                <a:spcBef>
                  <a:spcPts val="450"/>
                </a:spcBef>
              </a:pPr>
              <a:r>
                <a:rPr lang="en-US" altLang="zh-CN" sz="1500" b="1" smtClean="0">
                  <a:solidFill>
                    <a:srgbClr val="0096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bb</a:t>
              </a:r>
              <a:endParaRPr lang="en-US" altLang="zh-CN" sz="1500" b="1" dirty="0">
                <a:solidFill>
                  <a:srgbClr val="00969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Bef>
                  <a:spcPts val="450"/>
                </a:spcBef>
              </a:pPr>
              <a:r>
                <a:rPr lang="zh-CN" altLang="en-US" sz="1200" dirty="0" smtClean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负责后台与前端。</a:t>
              </a:r>
              <a:endParaRPr lang="zh-CN" altLang="en-US" sz="1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78503" y="1360423"/>
            <a:ext cx="3720882" cy="947813"/>
            <a:chOff x="878503" y="710153"/>
            <a:chExt cx="3720882" cy="947813"/>
          </a:xfrm>
        </p:grpSpPr>
        <p:grpSp>
          <p:nvGrpSpPr>
            <p:cNvPr id="39" name="组合 38"/>
            <p:cNvGrpSpPr/>
            <p:nvPr/>
          </p:nvGrpSpPr>
          <p:grpSpPr>
            <a:xfrm>
              <a:off x="2069210" y="710153"/>
              <a:ext cx="2530175" cy="394269"/>
              <a:chOff x="2758947" y="1469571"/>
              <a:chExt cx="3373566" cy="525692"/>
            </a:xfrm>
          </p:grpSpPr>
          <p:cxnSp>
            <p:nvCxnSpPr>
              <p:cNvPr id="41" name="直接连接符 40"/>
              <p:cNvCxnSpPr/>
              <p:nvPr/>
            </p:nvCxnSpPr>
            <p:spPr>
              <a:xfrm flipV="1">
                <a:off x="6132513" y="1469571"/>
                <a:ext cx="0" cy="525692"/>
              </a:xfrm>
              <a:prstGeom prst="line">
                <a:avLst/>
              </a:prstGeom>
              <a:ln w="19050">
                <a:solidFill>
                  <a:srgbClr val="009692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flipH="1">
                <a:off x="2758947" y="1469571"/>
                <a:ext cx="3373566" cy="0"/>
              </a:xfrm>
              <a:prstGeom prst="line">
                <a:avLst/>
              </a:prstGeom>
              <a:ln w="19050">
                <a:solidFill>
                  <a:srgbClr val="009692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2758947" y="1469571"/>
                <a:ext cx="0" cy="525692"/>
              </a:xfrm>
              <a:prstGeom prst="line">
                <a:avLst/>
              </a:prstGeom>
              <a:ln w="19050">
                <a:solidFill>
                  <a:srgbClr val="009692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文本框 35"/>
            <p:cNvSpPr txBox="1"/>
            <p:nvPr/>
          </p:nvSpPr>
          <p:spPr>
            <a:xfrm>
              <a:off x="878503" y="1109098"/>
              <a:ext cx="2390605" cy="54886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>
                <a:spcBef>
                  <a:spcPts val="450"/>
                </a:spcBef>
              </a:pPr>
              <a:endParaRPr lang="en-US" altLang="zh-CN" sz="1500" b="1" dirty="0">
                <a:solidFill>
                  <a:srgbClr val="00969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Bef>
                  <a:spcPts val="450"/>
                </a:spcBef>
              </a:pPr>
              <a:endParaRPr lang="zh-CN" altLang="en-US" sz="1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322"/>
            <a:ext cx="2339752" cy="1491308"/>
          </a:xfrm>
          <a:prstGeom prst="rect">
            <a:avLst/>
          </a:prstGeom>
        </p:spPr>
      </p:pic>
      <p:sp>
        <p:nvSpPr>
          <p:cNvPr id="47" name="文本框 96"/>
          <p:cNvSpPr txBox="1"/>
          <p:nvPr/>
        </p:nvSpPr>
        <p:spPr>
          <a:xfrm>
            <a:off x="4288854" y="369485"/>
            <a:ext cx="3870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</a:t>
            </a:r>
            <a:endParaRPr lang="zh-CN" altLang="en-US" sz="16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32"/>
          <p:cNvSpPr txBox="1"/>
          <p:nvPr/>
        </p:nvSpPr>
        <p:spPr>
          <a:xfrm>
            <a:off x="1547660" y="1819538"/>
            <a:ext cx="1584184" cy="54886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spcBef>
                <a:spcPts val="450"/>
              </a:spcBef>
            </a:pPr>
            <a:r>
              <a:rPr lang="en-US" altLang="zh-CN" sz="1500" b="1" dirty="0" smtClean="0">
                <a:solidFill>
                  <a:srgbClr val="0096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bb</a:t>
            </a:r>
            <a:endParaRPr lang="zh-CN" altLang="en-US" sz="1500" b="1" dirty="0" smtClean="0">
              <a:solidFill>
                <a:srgbClr val="0096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450"/>
              </a:spcBef>
            </a:pPr>
            <a:r>
              <a:rPr lang="zh-CN" altLang="en-US" sz="1200" dirty="0" smtClean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负责爬虫与清洗。</a:t>
            </a:r>
            <a:endParaRPr lang="zh-CN" altLang="en-US" sz="12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712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637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" y="321"/>
            <a:ext cx="9142857" cy="5142857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3659601" y="1942027"/>
            <a:ext cx="1972015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4800" b="1" dirty="0" smtClean="0">
                <a:solidFill>
                  <a:srgbClr val="009692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800" b="1" dirty="0" smtClean="0">
                <a:solidFill>
                  <a:srgbClr val="009692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爬虫</a:t>
            </a:r>
            <a:endParaRPr lang="zh-CN" altLang="en-US" sz="4800" dirty="0">
              <a:solidFill>
                <a:srgbClr val="009692"/>
              </a:solidFill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772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7398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 239"/>
          <p:cNvSpPr>
            <a:spLocks noEditPoints="1"/>
          </p:cNvSpPr>
          <p:nvPr/>
        </p:nvSpPr>
        <p:spPr bwMode="auto">
          <a:xfrm>
            <a:off x="2170509" y="1775408"/>
            <a:ext cx="2000250" cy="2000250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solidFill>
            <a:srgbClr val="00969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0" name="Freeform 240"/>
          <p:cNvSpPr>
            <a:spLocks noEditPoints="1"/>
          </p:cNvSpPr>
          <p:nvPr/>
        </p:nvSpPr>
        <p:spPr bwMode="auto">
          <a:xfrm>
            <a:off x="760809" y="1036030"/>
            <a:ext cx="1739504" cy="1739503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solidFill>
            <a:srgbClr val="00969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1" name="Freeform 242"/>
          <p:cNvSpPr>
            <a:spLocks noEditPoints="1"/>
          </p:cNvSpPr>
          <p:nvPr/>
        </p:nvSpPr>
        <p:spPr bwMode="auto">
          <a:xfrm>
            <a:off x="1912143" y="3493480"/>
            <a:ext cx="1072754" cy="1071563"/>
          </a:xfrm>
          <a:custGeom>
            <a:avLst/>
            <a:gdLst>
              <a:gd name="T0" fmla="*/ 1013 w 1135"/>
              <a:gd name="T1" fmla="*/ 544 h 1134"/>
              <a:gd name="T2" fmla="*/ 1135 w 1135"/>
              <a:gd name="T3" fmla="*/ 472 h 1134"/>
              <a:gd name="T4" fmla="*/ 1107 w 1135"/>
              <a:gd name="T5" fmla="*/ 367 h 1134"/>
              <a:gd name="T6" fmla="*/ 965 w 1135"/>
              <a:gd name="T7" fmla="*/ 366 h 1134"/>
              <a:gd name="T8" fmla="*/ 866 w 1135"/>
              <a:gd name="T9" fmla="*/ 237 h 1134"/>
              <a:gd name="T10" fmla="*/ 901 w 1135"/>
              <a:gd name="T11" fmla="*/ 99 h 1134"/>
              <a:gd name="T12" fmla="*/ 808 w 1135"/>
              <a:gd name="T13" fmla="*/ 45 h 1134"/>
              <a:gd name="T14" fmla="*/ 706 w 1135"/>
              <a:gd name="T15" fmla="*/ 144 h 1134"/>
              <a:gd name="T16" fmla="*/ 544 w 1135"/>
              <a:gd name="T17" fmla="*/ 123 h 1134"/>
              <a:gd name="T18" fmla="*/ 472 w 1135"/>
              <a:gd name="T19" fmla="*/ 0 h 1134"/>
              <a:gd name="T20" fmla="*/ 367 w 1135"/>
              <a:gd name="T21" fmla="*/ 28 h 1134"/>
              <a:gd name="T22" fmla="*/ 365 w 1135"/>
              <a:gd name="T23" fmla="*/ 170 h 1134"/>
              <a:gd name="T24" fmla="*/ 237 w 1135"/>
              <a:gd name="T25" fmla="*/ 269 h 1134"/>
              <a:gd name="T26" fmla="*/ 99 w 1135"/>
              <a:gd name="T27" fmla="*/ 234 h 1134"/>
              <a:gd name="T28" fmla="*/ 45 w 1135"/>
              <a:gd name="T29" fmla="*/ 327 h 1134"/>
              <a:gd name="T30" fmla="*/ 144 w 1135"/>
              <a:gd name="T31" fmla="*/ 429 h 1134"/>
              <a:gd name="T32" fmla="*/ 123 w 1135"/>
              <a:gd name="T33" fmla="*/ 590 h 1134"/>
              <a:gd name="T34" fmla="*/ 0 w 1135"/>
              <a:gd name="T35" fmla="*/ 663 h 1134"/>
              <a:gd name="T36" fmla="*/ 28 w 1135"/>
              <a:gd name="T37" fmla="*/ 767 h 1134"/>
              <a:gd name="T38" fmla="*/ 171 w 1135"/>
              <a:gd name="T39" fmla="*/ 769 h 1134"/>
              <a:gd name="T40" fmla="*/ 269 w 1135"/>
              <a:gd name="T41" fmla="*/ 898 h 1134"/>
              <a:gd name="T42" fmla="*/ 234 w 1135"/>
              <a:gd name="T43" fmla="*/ 1036 h 1134"/>
              <a:gd name="T44" fmla="*/ 328 w 1135"/>
              <a:gd name="T45" fmla="*/ 1090 h 1134"/>
              <a:gd name="T46" fmla="*/ 429 w 1135"/>
              <a:gd name="T47" fmla="*/ 991 h 1134"/>
              <a:gd name="T48" fmla="*/ 591 w 1135"/>
              <a:gd name="T49" fmla="*/ 1012 h 1134"/>
              <a:gd name="T50" fmla="*/ 664 w 1135"/>
              <a:gd name="T51" fmla="*/ 1134 h 1134"/>
              <a:gd name="T52" fmla="*/ 768 w 1135"/>
              <a:gd name="T53" fmla="*/ 1106 h 1134"/>
              <a:gd name="T54" fmla="*/ 770 w 1135"/>
              <a:gd name="T55" fmla="*/ 964 h 1134"/>
              <a:gd name="T56" fmla="*/ 899 w 1135"/>
              <a:gd name="T57" fmla="*/ 865 h 1134"/>
              <a:gd name="T58" fmla="*/ 1036 w 1135"/>
              <a:gd name="T59" fmla="*/ 900 h 1134"/>
              <a:gd name="T60" fmla="*/ 1090 w 1135"/>
              <a:gd name="T61" fmla="*/ 807 h 1134"/>
              <a:gd name="T62" fmla="*/ 992 w 1135"/>
              <a:gd name="T63" fmla="*/ 705 h 1134"/>
              <a:gd name="T64" fmla="*/ 1013 w 1135"/>
              <a:gd name="T65" fmla="*/ 544 h 1134"/>
              <a:gd name="T66" fmla="*/ 593 w 1135"/>
              <a:gd name="T67" fmla="*/ 879 h 1134"/>
              <a:gd name="T68" fmla="*/ 256 w 1135"/>
              <a:gd name="T69" fmla="*/ 593 h 1134"/>
              <a:gd name="T70" fmla="*/ 543 w 1135"/>
              <a:gd name="T71" fmla="*/ 256 h 1134"/>
              <a:gd name="T72" fmla="*/ 879 w 1135"/>
              <a:gd name="T73" fmla="*/ 542 h 1134"/>
              <a:gd name="T74" fmla="*/ 593 w 1135"/>
              <a:gd name="T75" fmla="*/ 879 h 1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rgbClr val="00969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2" name="Freeform 247"/>
          <p:cNvSpPr>
            <a:spLocks noEditPoints="1"/>
          </p:cNvSpPr>
          <p:nvPr/>
        </p:nvSpPr>
        <p:spPr bwMode="auto">
          <a:xfrm>
            <a:off x="1394221" y="1670633"/>
            <a:ext cx="472679" cy="471488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rgbClr val="00969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3" name="Freeform 248"/>
          <p:cNvSpPr>
            <a:spLocks noEditPoints="1"/>
          </p:cNvSpPr>
          <p:nvPr/>
        </p:nvSpPr>
        <p:spPr bwMode="auto">
          <a:xfrm>
            <a:off x="2909888" y="2504071"/>
            <a:ext cx="541735" cy="54411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rgbClr val="00969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4" name="Freeform 250"/>
          <p:cNvSpPr>
            <a:spLocks noEditPoints="1"/>
          </p:cNvSpPr>
          <p:nvPr/>
        </p:nvSpPr>
        <p:spPr bwMode="auto">
          <a:xfrm>
            <a:off x="2286000" y="3868528"/>
            <a:ext cx="323850" cy="325040"/>
          </a:xfrm>
          <a:custGeom>
            <a:avLst/>
            <a:gdLst>
              <a:gd name="T0" fmla="*/ 171 w 343"/>
              <a:gd name="T1" fmla="*/ 343 h 343"/>
              <a:gd name="T2" fmla="*/ 0 w 343"/>
              <a:gd name="T3" fmla="*/ 171 h 343"/>
              <a:gd name="T4" fmla="*/ 171 w 343"/>
              <a:gd name="T5" fmla="*/ 0 h 343"/>
              <a:gd name="T6" fmla="*/ 343 w 343"/>
              <a:gd name="T7" fmla="*/ 171 h 343"/>
              <a:gd name="T8" fmla="*/ 171 w 343"/>
              <a:gd name="T9" fmla="*/ 343 h 343"/>
              <a:gd name="T10" fmla="*/ 171 w 343"/>
              <a:gd name="T11" fmla="*/ 100 h 343"/>
              <a:gd name="T12" fmla="*/ 100 w 343"/>
              <a:gd name="T13" fmla="*/ 171 h 343"/>
              <a:gd name="T14" fmla="*/ 171 w 343"/>
              <a:gd name="T15" fmla="*/ 243 h 343"/>
              <a:gd name="T16" fmla="*/ 243 w 343"/>
              <a:gd name="T17" fmla="*/ 171 h 343"/>
              <a:gd name="T18" fmla="*/ 171 w 343"/>
              <a:gd name="T19" fmla="*/ 100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3" h="343">
                <a:moveTo>
                  <a:pt x="171" y="343"/>
                </a:moveTo>
                <a:cubicBezTo>
                  <a:pt x="77" y="343"/>
                  <a:pt x="0" y="266"/>
                  <a:pt x="0" y="171"/>
                </a:cubicBezTo>
                <a:cubicBezTo>
                  <a:pt x="0" y="77"/>
                  <a:pt x="77" y="0"/>
                  <a:pt x="171" y="0"/>
                </a:cubicBezTo>
                <a:cubicBezTo>
                  <a:pt x="266" y="0"/>
                  <a:pt x="343" y="77"/>
                  <a:pt x="343" y="171"/>
                </a:cubicBezTo>
                <a:cubicBezTo>
                  <a:pt x="343" y="266"/>
                  <a:pt x="266" y="343"/>
                  <a:pt x="171" y="343"/>
                </a:cubicBezTo>
                <a:close/>
                <a:moveTo>
                  <a:pt x="171" y="100"/>
                </a:moveTo>
                <a:cubicBezTo>
                  <a:pt x="132" y="100"/>
                  <a:pt x="100" y="132"/>
                  <a:pt x="100" y="171"/>
                </a:cubicBezTo>
                <a:cubicBezTo>
                  <a:pt x="100" y="211"/>
                  <a:pt x="132" y="243"/>
                  <a:pt x="171" y="243"/>
                </a:cubicBezTo>
                <a:cubicBezTo>
                  <a:pt x="211" y="243"/>
                  <a:pt x="243" y="211"/>
                  <a:pt x="243" y="171"/>
                </a:cubicBezTo>
                <a:cubicBezTo>
                  <a:pt x="243" y="132"/>
                  <a:pt x="211" y="100"/>
                  <a:pt x="171" y="100"/>
                </a:cubicBezTo>
                <a:close/>
              </a:path>
            </a:pathLst>
          </a:custGeom>
          <a:solidFill>
            <a:srgbClr val="00969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6" name="Freeform 146"/>
          <p:cNvSpPr>
            <a:spLocks noEditPoints="1"/>
          </p:cNvSpPr>
          <p:nvPr/>
        </p:nvSpPr>
        <p:spPr bwMode="auto">
          <a:xfrm>
            <a:off x="4723610" y="1131590"/>
            <a:ext cx="565944" cy="571410"/>
          </a:xfrm>
          <a:custGeom>
            <a:avLst/>
            <a:gdLst>
              <a:gd name="T0" fmla="*/ 63 w 127"/>
              <a:gd name="T1" fmla="*/ 0 h 128"/>
              <a:gd name="T2" fmla="*/ 0 w 127"/>
              <a:gd name="T3" fmla="*/ 64 h 128"/>
              <a:gd name="T4" fmla="*/ 63 w 127"/>
              <a:gd name="T5" fmla="*/ 128 h 128"/>
              <a:gd name="T6" fmla="*/ 127 w 127"/>
              <a:gd name="T7" fmla="*/ 64 h 128"/>
              <a:gd name="T8" fmla="*/ 63 w 127"/>
              <a:gd name="T9" fmla="*/ 0 h 128"/>
              <a:gd name="T10" fmla="*/ 52 w 127"/>
              <a:gd name="T11" fmla="*/ 104 h 128"/>
              <a:gd name="T12" fmla="*/ 25 w 127"/>
              <a:gd name="T13" fmla="*/ 69 h 128"/>
              <a:gd name="T14" fmla="*/ 37 w 127"/>
              <a:gd name="T15" fmla="*/ 57 h 128"/>
              <a:gd name="T16" fmla="*/ 52 w 127"/>
              <a:gd name="T17" fmla="*/ 76 h 128"/>
              <a:gd name="T18" fmla="*/ 98 w 127"/>
              <a:gd name="T19" fmla="*/ 38 h 128"/>
              <a:gd name="T20" fmla="*/ 103 w 127"/>
              <a:gd name="T21" fmla="*/ 44 h 128"/>
              <a:gd name="T22" fmla="*/ 52 w 127"/>
              <a:gd name="T23" fmla="*/ 10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7" h="128">
                <a:moveTo>
                  <a:pt x="63" y="0"/>
                </a:moveTo>
                <a:cubicBezTo>
                  <a:pt x="28" y="0"/>
                  <a:pt x="0" y="29"/>
                  <a:pt x="0" y="64"/>
                </a:cubicBezTo>
                <a:cubicBezTo>
                  <a:pt x="0" y="99"/>
                  <a:pt x="28" y="128"/>
                  <a:pt x="63" y="128"/>
                </a:cubicBezTo>
                <a:cubicBezTo>
                  <a:pt x="99" y="128"/>
                  <a:pt x="127" y="99"/>
                  <a:pt x="127" y="64"/>
                </a:cubicBezTo>
                <a:cubicBezTo>
                  <a:pt x="127" y="29"/>
                  <a:pt x="99" y="0"/>
                  <a:pt x="63" y="0"/>
                </a:cubicBezTo>
                <a:close/>
                <a:moveTo>
                  <a:pt x="52" y="104"/>
                </a:moveTo>
                <a:cubicBezTo>
                  <a:pt x="25" y="69"/>
                  <a:pt x="25" y="69"/>
                  <a:pt x="25" y="69"/>
                </a:cubicBezTo>
                <a:cubicBezTo>
                  <a:pt x="37" y="57"/>
                  <a:pt x="37" y="57"/>
                  <a:pt x="37" y="57"/>
                </a:cubicBezTo>
                <a:cubicBezTo>
                  <a:pt x="52" y="76"/>
                  <a:pt x="52" y="76"/>
                  <a:pt x="52" y="76"/>
                </a:cubicBezTo>
                <a:cubicBezTo>
                  <a:pt x="98" y="38"/>
                  <a:pt x="98" y="38"/>
                  <a:pt x="98" y="38"/>
                </a:cubicBezTo>
                <a:cubicBezTo>
                  <a:pt x="103" y="44"/>
                  <a:pt x="103" y="44"/>
                  <a:pt x="103" y="44"/>
                </a:cubicBezTo>
                <a:lnTo>
                  <a:pt x="52" y="104"/>
                </a:lnTo>
                <a:close/>
              </a:path>
            </a:pathLst>
          </a:custGeom>
          <a:solidFill>
            <a:srgbClr val="00969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accent1"/>
              </a:solidFill>
            </a:endParaRPr>
          </a:p>
        </p:txBody>
      </p:sp>
      <p:sp>
        <p:nvSpPr>
          <p:cNvPr id="137" name="文本框 10"/>
          <p:cNvSpPr txBox="1"/>
          <p:nvPr/>
        </p:nvSpPr>
        <p:spPr>
          <a:xfrm>
            <a:off x="5419687" y="1131590"/>
            <a:ext cx="3310656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</a:pPr>
            <a:r>
              <a:rPr lang="zh-CN" altLang="en-US" sz="1500" b="1" dirty="0" smtClean="0">
                <a:solidFill>
                  <a:srgbClr val="0096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分析网页</a:t>
            </a:r>
            <a:endParaRPr lang="en-US" altLang="zh-CN" sz="1500" b="1" dirty="0">
              <a:solidFill>
                <a:srgbClr val="0096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450"/>
              </a:spcBef>
            </a:pPr>
            <a:r>
              <a:rPr lang="zh-CN" altLang="en-US" sz="1000" dirty="0" smtClean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找出想要内容，分析网页结构，分析</a:t>
            </a:r>
            <a:r>
              <a:rPr lang="en-US" altLang="zh-CN" sz="1000" dirty="0" smtClean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1000" dirty="0" smtClean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Freeform 146"/>
          <p:cNvSpPr>
            <a:spLocks noEditPoints="1"/>
          </p:cNvSpPr>
          <p:nvPr/>
        </p:nvSpPr>
        <p:spPr bwMode="auto">
          <a:xfrm>
            <a:off x="4723610" y="2308650"/>
            <a:ext cx="565944" cy="571410"/>
          </a:xfrm>
          <a:custGeom>
            <a:avLst/>
            <a:gdLst>
              <a:gd name="T0" fmla="*/ 63 w 127"/>
              <a:gd name="T1" fmla="*/ 0 h 128"/>
              <a:gd name="T2" fmla="*/ 0 w 127"/>
              <a:gd name="T3" fmla="*/ 64 h 128"/>
              <a:gd name="T4" fmla="*/ 63 w 127"/>
              <a:gd name="T5" fmla="*/ 128 h 128"/>
              <a:gd name="T6" fmla="*/ 127 w 127"/>
              <a:gd name="T7" fmla="*/ 64 h 128"/>
              <a:gd name="T8" fmla="*/ 63 w 127"/>
              <a:gd name="T9" fmla="*/ 0 h 128"/>
              <a:gd name="T10" fmla="*/ 52 w 127"/>
              <a:gd name="T11" fmla="*/ 104 h 128"/>
              <a:gd name="T12" fmla="*/ 25 w 127"/>
              <a:gd name="T13" fmla="*/ 69 h 128"/>
              <a:gd name="T14" fmla="*/ 37 w 127"/>
              <a:gd name="T15" fmla="*/ 57 h 128"/>
              <a:gd name="T16" fmla="*/ 52 w 127"/>
              <a:gd name="T17" fmla="*/ 76 h 128"/>
              <a:gd name="T18" fmla="*/ 98 w 127"/>
              <a:gd name="T19" fmla="*/ 38 h 128"/>
              <a:gd name="T20" fmla="*/ 103 w 127"/>
              <a:gd name="T21" fmla="*/ 44 h 128"/>
              <a:gd name="T22" fmla="*/ 52 w 127"/>
              <a:gd name="T23" fmla="*/ 10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7" h="128">
                <a:moveTo>
                  <a:pt x="63" y="0"/>
                </a:moveTo>
                <a:cubicBezTo>
                  <a:pt x="28" y="0"/>
                  <a:pt x="0" y="29"/>
                  <a:pt x="0" y="64"/>
                </a:cubicBezTo>
                <a:cubicBezTo>
                  <a:pt x="0" y="99"/>
                  <a:pt x="28" y="128"/>
                  <a:pt x="63" y="128"/>
                </a:cubicBezTo>
                <a:cubicBezTo>
                  <a:pt x="99" y="128"/>
                  <a:pt x="127" y="99"/>
                  <a:pt x="127" y="64"/>
                </a:cubicBezTo>
                <a:cubicBezTo>
                  <a:pt x="127" y="29"/>
                  <a:pt x="99" y="0"/>
                  <a:pt x="63" y="0"/>
                </a:cubicBezTo>
                <a:close/>
                <a:moveTo>
                  <a:pt x="52" y="104"/>
                </a:moveTo>
                <a:cubicBezTo>
                  <a:pt x="25" y="69"/>
                  <a:pt x="25" y="69"/>
                  <a:pt x="25" y="69"/>
                </a:cubicBezTo>
                <a:cubicBezTo>
                  <a:pt x="37" y="57"/>
                  <a:pt x="37" y="57"/>
                  <a:pt x="37" y="57"/>
                </a:cubicBezTo>
                <a:cubicBezTo>
                  <a:pt x="52" y="76"/>
                  <a:pt x="52" y="76"/>
                  <a:pt x="52" y="76"/>
                </a:cubicBezTo>
                <a:cubicBezTo>
                  <a:pt x="98" y="38"/>
                  <a:pt x="98" y="38"/>
                  <a:pt x="98" y="38"/>
                </a:cubicBezTo>
                <a:cubicBezTo>
                  <a:pt x="103" y="44"/>
                  <a:pt x="103" y="44"/>
                  <a:pt x="103" y="44"/>
                </a:cubicBezTo>
                <a:lnTo>
                  <a:pt x="52" y="104"/>
                </a:lnTo>
                <a:close/>
              </a:path>
            </a:pathLst>
          </a:custGeom>
          <a:solidFill>
            <a:srgbClr val="00969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accent1"/>
              </a:solidFill>
            </a:endParaRPr>
          </a:p>
        </p:txBody>
      </p:sp>
      <p:sp>
        <p:nvSpPr>
          <p:cNvPr id="140" name="文本框 13"/>
          <p:cNvSpPr txBox="1"/>
          <p:nvPr/>
        </p:nvSpPr>
        <p:spPr>
          <a:xfrm>
            <a:off x="5419687" y="2308650"/>
            <a:ext cx="3310656" cy="695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</a:pPr>
            <a:r>
              <a:rPr lang="zh-CN" altLang="en-US" sz="1500" b="1" dirty="0" smtClean="0">
                <a:solidFill>
                  <a:srgbClr val="0096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编写爬虫程序</a:t>
            </a:r>
            <a:endParaRPr lang="en-US" altLang="zh-CN" sz="1500" b="1" dirty="0">
              <a:solidFill>
                <a:srgbClr val="0096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450"/>
              </a:spcBef>
            </a:pPr>
            <a:r>
              <a:rPr lang="zh-CN" altLang="en-US" sz="1000" dirty="0" smtClean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000" dirty="0" err="1" smtClean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jsoup</a:t>
            </a:r>
            <a:r>
              <a:rPr lang="zh-CN" altLang="en-US" sz="1000" dirty="0" smtClean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解析网页，获取想要的内容，并保存到本地文件。</a:t>
            </a:r>
            <a:endParaRPr lang="zh-CN" altLang="en-US" sz="10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Freeform 146"/>
          <p:cNvSpPr>
            <a:spLocks noEditPoints="1"/>
          </p:cNvSpPr>
          <p:nvPr/>
        </p:nvSpPr>
        <p:spPr bwMode="auto">
          <a:xfrm>
            <a:off x="4723610" y="3485708"/>
            <a:ext cx="565944" cy="571410"/>
          </a:xfrm>
          <a:custGeom>
            <a:avLst/>
            <a:gdLst>
              <a:gd name="T0" fmla="*/ 63 w 127"/>
              <a:gd name="T1" fmla="*/ 0 h 128"/>
              <a:gd name="T2" fmla="*/ 0 w 127"/>
              <a:gd name="T3" fmla="*/ 64 h 128"/>
              <a:gd name="T4" fmla="*/ 63 w 127"/>
              <a:gd name="T5" fmla="*/ 128 h 128"/>
              <a:gd name="T6" fmla="*/ 127 w 127"/>
              <a:gd name="T7" fmla="*/ 64 h 128"/>
              <a:gd name="T8" fmla="*/ 63 w 127"/>
              <a:gd name="T9" fmla="*/ 0 h 128"/>
              <a:gd name="T10" fmla="*/ 52 w 127"/>
              <a:gd name="T11" fmla="*/ 104 h 128"/>
              <a:gd name="T12" fmla="*/ 25 w 127"/>
              <a:gd name="T13" fmla="*/ 69 h 128"/>
              <a:gd name="T14" fmla="*/ 37 w 127"/>
              <a:gd name="T15" fmla="*/ 57 h 128"/>
              <a:gd name="T16" fmla="*/ 52 w 127"/>
              <a:gd name="T17" fmla="*/ 76 h 128"/>
              <a:gd name="T18" fmla="*/ 98 w 127"/>
              <a:gd name="T19" fmla="*/ 38 h 128"/>
              <a:gd name="T20" fmla="*/ 103 w 127"/>
              <a:gd name="T21" fmla="*/ 44 h 128"/>
              <a:gd name="T22" fmla="*/ 52 w 127"/>
              <a:gd name="T23" fmla="*/ 10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7" h="128">
                <a:moveTo>
                  <a:pt x="63" y="0"/>
                </a:moveTo>
                <a:cubicBezTo>
                  <a:pt x="28" y="0"/>
                  <a:pt x="0" y="29"/>
                  <a:pt x="0" y="64"/>
                </a:cubicBezTo>
                <a:cubicBezTo>
                  <a:pt x="0" y="99"/>
                  <a:pt x="28" y="128"/>
                  <a:pt x="63" y="128"/>
                </a:cubicBezTo>
                <a:cubicBezTo>
                  <a:pt x="99" y="128"/>
                  <a:pt x="127" y="99"/>
                  <a:pt x="127" y="64"/>
                </a:cubicBezTo>
                <a:cubicBezTo>
                  <a:pt x="127" y="29"/>
                  <a:pt x="99" y="0"/>
                  <a:pt x="63" y="0"/>
                </a:cubicBezTo>
                <a:close/>
                <a:moveTo>
                  <a:pt x="52" y="104"/>
                </a:moveTo>
                <a:cubicBezTo>
                  <a:pt x="25" y="69"/>
                  <a:pt x="25" y="69"/>
                  <a:pt x="25" y="69"/>
                </a:cubicBezTo>
                <a:cubicBezTo>
                  <a:pt x="37" y="57"/>
                  <a:pt x="37" y="57"/>
                  <a:pt x="37" y="57"/>
                </a:cubicBezTo>
                <a:cubicBezTo>
                  <a:pt x="52" y="76"/>
                  <a:pt x="52" y="76"/>
                  <a:pt x="52" y="76"/>
                </a:cubicBezTo>
                <a:cubicBezTo>
                  <a:pt x="98" y="38"/>
                  <a:pt x="98" y="38"/>
                  <a:pt x="98" y="38"/>
                </a:cubicBezTo>
                <a:cubicBezTo>
                  <a:pt x="103" y="44"/>
                  <a:pt x="103" y="44"/>
                  <a:pt x="103" y="44"/>
                </a:cubicBezTo>
                <a:lnTo>
                  <a:pt x="52" y="104"/>
                </a:lnTo>
                <a:close/>
              </a:path>
            </a:pathLst>
          </a:custGeom>
          <a:solidFill>
            <a:srgbClr val="00969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accent1"/>
              </a:solidFill>
            </a:endParaRPr>
          </a:p>
        </p:txBody>
      </p:sp>
      <p:sp>
        <p:nvSpPr>
          <p:cNvPr id="143" name="文本框 16"/>
          <p:cNvSpPr txBox="1"/>
          <p:nvPr/>
        </p:nvSpPr>
        <p:spPr>
          <a:xfrm>
            <a:off x="5419687" y="3485708"/>
            <a:ext cx="3310656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</a:pPr>
            <a:r>
              <a:rPr lang="zh-CN" altLang="en-US" sz="1500" b="1" dirty="0" smtClean="0">
                <a:solidFill>
                  <a:srgbClr val="0096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循环爬取，获取大量数据</a:t>
            </a:r>
            <a:endParaRPr lang="en-US" altLang="zh-CN" sz="1500" b="1" dirty="0">
              <a:solidFill>
                <a:srgbClr val="0096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450"/>
              </a:spcBef>
            </a:pPr>
            <a:r>
              <a:rPr lang="zh-CN" altLang="en-US" sz="1000" dirty="0" smtClean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000" dirty="0" smtClean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1000" dirty="0" smtClean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的变化规律循环爬取数据，我们</a:t>
            </a:r>
            <a:r>
              <a:rPr lang="en-US" altLang="zh-CN" sz="1000" dirty="0" smtClean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00" dirty="0" smtClean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个人一起爬取。</a:t>
            </a:r>
            <a:endParaRPr lang="zh-CN" altLang="en-US" sz="10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322"/>
            <a:ext cx="2339752" cy="149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35">
        <p14:prism isContent="1" isInverted="1"/>
      </p:transition>
    </mc:Choice>
    <mc:Fallback xmlns="">
      <p:transition spd="slow" advTm="25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 animBg="1"/>
      <p:bldP spid="131" grpId="0" animBg="1"/>
      <p:bldP spid="136" grpId="0" animBg="1"/>
      <p:bldP spid="137" grpId="0"/>
      <p:bldP spid="139" grpId="0" animBg="1"/>
      <p:bldP spid="140" grpId="0"/>
      <p:bldP spid="142" grpId="0" animBg="1"/>
      <p:bldP spid="1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38"/>
          <p:cNvSpPr>
            <a:spLocks/>
          </p:cNvSpPr>
          <p:nvPr/>
        </p:nvSpPr>
        <p:spPr bwMode="auto">
          <a:xfrm>
            <a:off x="4419041" y="1131590"/>
            <a:ext cx="229490" cy="883605"/>
          </a:xfrm>
          <a:custGeom>
            <a:avLst/>
            <a:gdLst>
              <a:gd name="T0" fmla="*/ 161 w 161"/>
              <a:gd name="T1" fmla="*/ 438 h 619"/>
              <a:gd name="T2" fmla="*/ 161 w 161"/>
              <a:gd name="T3" fmla="*/ 51 h 619"/>
              <a:gd name="T4" fmla="*/ 110 w 161"/>
              <a:gd name="T5" fmla="*/ 0 h 619"/>
              <a:gd name="T6" fmla="*/ 51 w 161"/>
              <a:gd name="T7" fmla="*/ 0 h 619"/>
              <a:gd name="T8" fmla="*/ 0 w 161"/>
              <a:gd name="T9" fmla="*/ 51 h 619"/>
              <a:gd name="T10" fmla="*/ 0 w 161"/>
              <a:gd name="T11" fmla="*/ 619 h 619"/>
              <a:gd name="T12" fmla="*/ 161 w 161"/>
              <a:gd name="T13" fmla="*/ 438 h 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1" h="619">
                <a:moveTo>
                  <a:pt x="161" y="438"/>
                </a:moveTo>
                <a:cubicBezTo>
                  <a:pt x="161" y="51"/>
                  <a:pt x="161" y="51"/>
                  <a:pt x="161" y="51"/>
                </a:cubicBezTo>
                <a:cubicBezTo>
                  <a:pt x="161" y="23"/>
                  <a:pt x="138" y="0"/>
                  <a:pt x="110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23" y="0"/>
                  <a:pt x="0" y="23"/>
                  <a:pt x="0" y="51"/>
                </a:cubicBezTo>
                <a:cubicBezTo>
                  <a:pt x="0" y="619"/>
                  <a:pt x="0" y="619"/>
                  <a:pt x="0" y="619"/>
                </a:cubicBezTo>
                <a:cubicBezTo>
                  <a:pt x="9" y="561"/>
                  <a:pt x="53" y="461"/>
                  <a:pt x="161" y="438"/>
                </a:cubicBezTo>
                <a:close/>
              </a:path>
            </a:pathLst>
          </a:custGeom>
          <a:solidFill>
            <a:srgbClr val="009692"/>
          </a:solidFill>
          <a:ln>
            <a:noFill/>
          </a:ln>
          <a:extLst/>
        </p:spPr>
        <p:txBody>
          <a:bodyPr/>
          <a:lstStyle/>
          <a:p>
            <a:endParaRPr lang="zh-CN" altLang="en-US" sz="1600">
              <a:solidFill>
                <a:schemeClr val="accent1"/>
              </a:solidFill>
            </a:endParaRPr>
          </a:p>
        </p:txBody>
      </p:sp>
      <p:sp>
        <p:nvSpPr>
          <p:cNvPr id="4" name="Freeform 140"/>
          <p:cNvSpPr>
            <a:spLocks/>
          </p:cNvSpPr>
          <p:nvPr/>
        </p:nvSpPr>
        <p:spPr bwMode="auto">
          <a:xfrm>
            <a:off x="4419041" y="3842871"/>
            <a:ext cx="1500618" cy="1240895"/>
          </a:xfrm>
          <a:custGeom>
            <a:avLst/>
            <a:gdLst>
              <a:gd name="T0" fmla="*/ 1004 w 1051"/>
              <a:gd name="T1" fmla="*/ 0 h 869"/>
              <a:gd name="T2" fmla="*/ 218 w 1051"/>
              <a:gd name="T3" fmla="*/ 0 h 869"/>
              <a:gd name="T4" fmla="*/ 161 w 1051"/>
              <a:gd name="T5" fmla="*/ 5 h 869"/>
              <a:gd name="T6" fmla="*/ 0 w 1051"/>
              <a:gd name="T7" fmla="*/ 186 h 869"/>
              <a:gd name="T8" fmla="*/ 0 w 1051"/>
              <a:gd name="T9" fmla="*/ 201 h 869"/>
              <a:gd name="T10" fmla="*/ 0 w 1051"/>
              <a:gd name="T11" fmla="*/ 818 h 869"/>
              <a:gd name="T12" fmla="*/ 51 w 1051"/>
              <a:gd name="T13" fmla="*/ 869 h 869"/>
              <a:gd name="T14" fmla="*/ 110 w 1051"/>
              <a:gd name="T15" fmla="*/ 869 h 869"/>
              <a:gd name="T16" fmla="*/ 161 w 1051"/>
              <a:gd name="T17" fmla="*/ 818 h 869"/>
              <a:gd name="T18" fmla="*/ 161 w 1051"/>
              <a:gd name="T19" fmla="*/ 101 h 869"/>
              <a:gd name="T20" fmla="*/ 214 w 1051"/>
              <a:gd name="T21" fmla="*/ 92 h 869"/>
              <a:gd name="T22" fmla="*/ 1005 w 1051"/>
              <a:gd name="T23" fmla="*/ 92 h 869"/>
              <a:gd name="T24" fmla="*/ 1051 w 1051"/>
              <a:gd name="T25" fmla="*/ 46 h 869"/>
              <a:gd name="T26" fmla="*/ 1004 w 1051"/>
              <a:gd name="T27" fmla="*/ 0 h 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51" h="869">
                <a:moveTo>
                  <a:pt x="1004" y="0"/>
                </a:moveTo>
                <a:cubicBezTo>
                  <a:pt x="998" y="1"/>
                  <a:pt x="364" y="6"/>
                  <a:pt x="218" y="0"/>
                </a:cubicBezTo>
                <a:cubicBezTo>
                  <a:pt x="197" y="0"/>
                  <a:pt x="178" y="2"/>
                  <a:pt x="161" y="5"/>
                </a:cubicBezTo>
                <a:cubicBezTo>
                  <a:pt x="53" y="28"/>
                  <a:pt x="9" y="127"/>
                  <a:pt x="0" y="186"/>
                </a:cubicBezTo>
                <a:cubicBezTo>
                  <a:pt x="0" y="201"/>
                  <a:pt x="0" y="201"/>
                  <a:pt x="0" y="201"/>
                </a:cubicBezTo>
                <a:cubicBezTo>
                  <a:pt x="0" y="818"/>
                  <a:pt x="0" y="818"/>
                  <a:pt x="0" y="818"/>
                </a:cubicBezTo>
                <a:cubicBezTo>
                  <a:pt x="0" y="846"/>
                  <a:pt x="23" y="869"/>
                  <a:pt x="51" y="869"/>
                </a:cubicBezTo>
                <a:cubicBezTo>
                  <a:pt x="110" y="869"/>
                  <a:pt x="110" y="869"/>
                  <a:pt x="110" y="869"/>
                </a:cubicBezTo>
                <a:cubicBezTo>
                  <a:pt x="138" y="869"/>
                  <a:pt x="161" y="846"/>
                  <a:pt x="161" y="818"/>
                </a:cubicBezTo>
                <a:cubicBezTo>
                  <a:pt x="161" y="101"/>
                  <a:pt x="161" y="101"/>
                  <a:pt x="161" y="101"/>
                </a:cubicBezTo>
                <a:cubicBezTo>
                  <a:pt x="176" y="95"/>
                  <a:pt x="193" y="92"/>
                  <a:pt x="214" y="92"/>
                </a:cubicBezTo>
                <a:cubicBezTo>
                  <a:pt x="363" y="98"/>
                  <a:pt x="979" y="93"/>
                  <a:pt x="1005" y="92"/>
                </a:cubicBezTo>
                <a:cubicBezTo>
                  <a:pt x="1030" y="92"/>
                  <a:pt x="1051" y="71"/>
                  <a:pt x="1051" y="46"/>
                </a:cubicBezTo>
                <a:cubicBezTo>
                  <a:pt x="1050" y="21"/>
                  <a:pt x="1030" y="1"/>
                  <a:pt x="1004" y="0"/>
                </a:cubicBezTo>
                <a:close/>
              </a:path>
            </a:pathLst>
          </a:custGeom>
          <a:solidFill>
            <a:srgbClr val="009692"/>
          </a:solidFill>
          <a:ln>
            <a:noFill/>
          </a:ln>
          <a:extLst/>
        </p:spPr>
        <p:txBody>
          <a:bodyPr/>
          <a:lstStyle/>
          <a:p>
            <a:endParaRPr lang="zh-CN" altLang="en-US" sz="1600">
              <a:solidFill>
                <a:schemeClr val="accent1"/>
              </a:solidFill>
            </a:endParaRPr>
          </a:p>
        </p:txBody>
      </p:sp>
      <p:sp>
        <p:nvSpPr>
          <p:cNvPr id="5" name="Freeform 141"/>
          <p:cNvSpPr>
            <a:spLocks/>
          </p:cNvSpPr>
          <p:nvPr/>
        </p:nvSpPr>
        <p:spPr bwMode="auto">
          <a:xfrm>
            <a:off x="4502867" y="3168142"/>
            <a:ext cx="1374" cy="20613"/>
          </a:xfrm>
          <a:custGeom>
            <a:avLst/>
            <a:gdLst>
              <a:gd name="T0" fmla="*/ 1 w 1"/>
              <a:gd name="T1" fmla="*/ 2 h 15"/>
              <a:gd name="T2" fmla="*/ 0 w 1"/>
              <a:gd name="T3" fmla="*/ 0 h 15"/>
              <a:gd name="T4" fmla="*/ 0 w 1"/>
              <a:gd name="T5" fmla="*/ 15 h 15"/>
              <a:gd name="T6" fmla="*/ 1 w 1"/>
              <a:gd name="T7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5">
                <a:moveTo>
                  <a:pt x="1" y="2"/>
                </a:moveTo>
                <a:cubicBezTo>
                  <a:pt x="0" y="1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1"/>
                  <a:pt x="1" y="6"/>
                  <a:pt x="1" y="2"/>
                </a:cubicBezTo>
                <a:close/>
              </a:path>
            </a:pathLst>
          </a:custGeom>
          <a:solidFill>
            <a:srgbClr val="FFDE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6" name="Freeform 142"/>
          <p:cNvSpPr>
            <a:spLocks/>
          </p:cNvSpPr>
          <p:nvPr/>
        </p:nvSpPr>
        <p:spPr bwMode="auto">
          <a:xfrm>
            <a:off x="3149288" y="2857575"/>
            <a:ext cx="1499243" cy="1250515"/>
          </a:xfrm>
          <a:custGeom>
            <a:avLst/>
            <a:gdLst>
              <a:gd name="T0" fmla="*/ 889 w 1050"/>
              <a:gd name="T1" fmla="*/ 6 h 876"/>
              <a:gd name="T2" fmla="*/ 833 w 1050"/>
              <a:gd name="T3" fmla="*/ 1 h 876"/>
              <a:gd name="T4" fmla="*/ 46 w 1050"/>
              <a:gd name="T5" fmla="*/ 1 h 876"/>
              <a:gd name="T6" fmla="*/ 0 w 1050"/>
              <a:gd name="T7" fmla="*/ 47 h 876"/>
              <a:gd name="T8" fmla="*/ 46 w 1050"/>
              <a:gd name="T9" fmla="*/ 93 h 876"/>
              <a:gd name="T10" fmla="*/ 836 w 1050"/>
              <a:gd name="T11" fmla="*/ 93 h 876"/>
              <a:gd name="T12" fmla="*/ 889 w 1050"/>
              <a:gd name="T13" fmla="*/ 102 h 876"/>
              <a:gd name="T14" fmla="*/ 889 w 1050"/>
              <a:gd name="T15" fmla="*/ 876 h 876"/>
              <a:gd name="T16" fmla="*/ 1050 w 1050"/>
              <a:gd name="T17" fmla="*/ 695 h 876"/>
              <a:gd name="T18" fmla="*/ 1050 w 1050"/>
              <a:gd name="T19" fmla="*/ 202 h 876"/>
              <a:gd name="T20" fmla="*/ 1050 w 1050"/>
              <a:gd name="T21" fmla="*/ 186 h 876"/>
              <a:gd name="T22" fmla="*/ 889 w 1050"/>
              <a:gd name="T23" fmla="*/ 6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50" h="876">
                <a:moveTo>
                  <a:pt x="889" y="6"/>
                </a:moveTo>
                <a:cubicBezTo>
                  <a:pt x="872" y="2"/>
                  <a:pt x="853" y="0"/>
                  <a:pt x="833" y="1"/>
                </a:cubicBezTo>
                <a:cubicBezTo>
                  <a:pt x="687" y="6"/>
                  <a:pt x="53" y="1"/>
                  <a:pt x="46" y="1"/>
                </a:cubicBezTo>
                <a:cubicBezTo>
                  <a:pt x="21" y="1"/>
                  <a:pt x="0" y="21"/>
                  <a:pt x="0" y="47"/>
                </a:cubicBezTo>
                <a:cubicBezTo>
                  <a:pt x="0" y="72"/>
                  <a:pt x="20" y="93"/>
                  <a:pt x="46" y="93"/>
                </a:cubicBezTo>
                <a:cubicBezTo>
                  <a:pt x="72" y="93"/>
                  <a:pt x="688" y="98"/>
                  <a:pt x="836" y="93"/>
                </a:cubicBezTo>
                <a:cubicBezTo>
                  <a:pt x="857" y="92"/>
                  <a:pt x="875" y="96"/>
                  <a:pt x="889" y="102"/>
                </a:cubicBezTo>
                <a:cubicBezTo>
                  <a:pt x="889" y="876"/>
                  <a:pt x="889" y="876"/>
                  <a:pt x="889" y="876"/>
                </a:cubicBezTo>
                <a:cubicBezTo>
                  <a:pt x="898" y="817"/>
                  <a:pt x="942" y="718"/>
                  <a:pt x="1050" y="695"/>
                </a:cubicBezTo>
                <a:cubicBezTo>
                  <a:pt x="1050" y="202"/>
                  <a:pt x="1050" y="202"/>
                  <a:pt x="1050" y="202"/>
                </a:cubicBezTo>
                <a:cubicBezTo>
                  <a:pt x="1050" y="186"/>
                  <a:pt x="1050" y="186"/>
                  <a:pt x="1050" y="186"/>
                </a:cubicBezTo>
                <a:cubicBezTo>
                  <a:pt x="1041" y="128"/>
                  <a:pt x="997" y="29"/>
                  <a:pt x="889" y="6"/>
                </a:cubicBezTo>
                <a:close/>
              </a:path>
            </a:pathLst>
          </a:custGeom>
          <a:solidFill>
            <a:srgbClr val="009692"/>
          </a:solidFill>
          <a:ln>
            <a:noFill/>
          </a:ln>
          <a:extLst/>
        </p:spPr>
        <p:txBody>
          <a:bodyPr/>
          <a:lstStyle/>
          <a:p>
            <a:endParaRPr lang="zh-CN" altLang="en-US" sz="1600">
              <a:solidFill>
                <a:schemeClr val="accent1"/>
              </a:solidFill>
            </a:endParaRPr>
          </a:p>
        </p:txBody>
      </p:sp>
      <p:sp>
        <p:nvSpPr>
          <p:cNvPr id="7" name="Freeform 143"/>
          <p:cNvSpPr>
            <a:spLocks/>
          </p:cNvSpPr>
          <p:nvPr/>
        </p:nvSpPr>
        <p:spPr bwMode="auto">
          <a:xfrm>
            <a:off x="4419041" y="1748602"/>
            <a:ext cx="1500618" cy="1374192"/>
          </a:xfrm>
          <a:custGeom>
            <a:avLst/>
            <a:gdLst>
              <a:gd name="T0" fmla="*/ 1004 w 1051"/>
              <a:gd name="T1" fmla="*/ 1 h 963"/>
              <a:gd name="T2" fmla="*/ 218 w 1051"/>
              <a:gd name="T3" fmla="*/ 1 h 963"/>
              <a:gd name="T4" fmla="*/ 161 w 1051"/>
              <a:gd name="T5" fmla="*/ 6 h 963"/>
              <a:gd name="T6" fmla="*/ 0 w 1051"/>
              <a:gd name="T7" fmla="*/ 187 h 963"/>
              <a:gd name="T8" fmla="*/ 0 w 1051"/>
              <a:gd name="T9" fmla="*/ 201 h 963"/>
              <a:gd name="T10" fmla="*/ 0 w 1051"/>
              <a:gd name="T11" fmla="*/ 783 h 963"/>
              <a:gd name="T12" fmla="*/ 161 w 1051"/>
              <a:gd name="T13" fmla="*/ 963 h 963"/>
              <a:gd name="T14" fmla="*/ 161 w 1051"/>
              <a:gd name="T15" fmla="*/ 102 h 963"/>
              <a:gd name="T16" fmla="*/ 214 w 1051"/>
              <a:gd name="T17" fmla="*/ 93 h 963"/>
              <a:gd name="T18" fmla="*/ 1005 w 1051"/>
              <a:gd name="T19" fmla="*/ 93 h 963"/>
              <a:gd name="T20" fmla="*/ 1051 w 1051"/>
              <a:gd name="T21" fmla="*/ 46 h 963"/>
              <a:gd name="T22" fmla="*/ 1004 w 1051"/>
              <a:gd name="T23" fmla="*/ 1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51" h="963">
                <a:moveTo>
                  <a:pt x="1004" y="1"/>
                </a:moveTo>
                <a:cubicBezTo>
                  <a:pt x="998" y="1"/>
                  <a:pt x="364" y="6"/>
                  <a:pt x="218" y="1"/>
                </a:cubicBezTo>
                <a:cubicBezTo>
                  <a:pt x="197" y="0"/>
                  <a:pt x="178" y="2"/>
                  <a:pt x="161" y="6"/>
                </a:cubicBezTo>
                <a:cubicBezTo>
                  <a:pt x="53" y="29"/>
                  <a:pt x="9" y="129"/>
                  <a:pt x="0" y="187"/>
                </a:cubicBezTo>
                <a:cubicBezTo>
                  <a:pt x="0" y="201"/>
                  <a:pt x="0" y="201"/>
                  <a:pt x="0" y="201"/>
                </a:cubicBezTo>
                <a:cubicBezTo>
                  <a:pt x="0" y="783"/>
                  <a:pt x="0" y="783"/>
                  <a:pt x="0" y="783"/>
                </a:cubicBezTo>
                <a:cubicBezTo>
                  <a:pt x="108" y="806"/>
                  <a:pt x="152" y="905"/>
                  <a:pt x="161" y="963"/>
                </a:cubicBezTo>
                <a:cubicBezTo>
                  <a:pt x="161" y="102"/>
                  <a:pt x="161" y="102"/>
                  <a:pt x="161" y="102"/>
                </a:cubicBezTo>
                <a:cubicBezTo>
                  <a:pt x="176" y="96"/>
                  <a:pt x="193" y="92"/>
                  <a:pt x="214" y="93"/>
                </a:cubicBezTo>
                <a:cubicBezTo>
                  <a:pt x="363" y="98"/>
                  <a:pt x="979" y="93"/>
                  <a:pt x="1005" y="93"/>
                </a:cubicBezTo>
                <a:cubicBezTo>
                  <a:pt x="1031" y="93"/>
                  <a:pt x="1051" y="72"/>
                  <a:pt x="1051" y="46"/>
                </a:cubicBezTo>
                <a:cubicBezTo>
                  <a:pt x="1051" y="21"/>
                  <a:pt x="1030" y="1"/>
                  <a:pt x="1004" y="1"/>
                </a:cubicBezTo>
                <a:close/>
              </a:path>
            </a:pathLst>
          </a:custGeom>
          <a:solidFill>
            <a:srgbClr val="009692"/>
          </a:solidFill>
          <a:ln>
            <a:noFill/>
          </a:ln>
          <a:extLst/>
        </p:spPr>
        <p:txBody>
          <a:bodyPr/>
          <a:lstStyle/>
          <a:p>
            <a:endParaRPr lang="zh-CN" altLang="en-US" sz="1600">
              <a:solidFill>
                <a:schemeClr val="accent1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156176" y="1459993"/>
            <a:ext cx="1981973" cy="623234"/>
            <a:chOff x="6156176" y="1131590"/>
            <a:chExt cx="1981973" cy="623234"/>
          </a:xfrm>
        </p:grpSpPr>
        <p:sp>
          <p:nvSpPr>
            <p:cNvPr id="8" name="TextBox 7"/>
            <p:cNvSpPr txBox="1"/>
            <p:nvPr/>
          </p:nvSpPr>
          <p:spPr bwMode="auto">
            <a:xfrm>
              <a:off x="6156176" y="1131590"/>
              <a:ext cx="126188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8BC925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pPr algn="l"/>
              <a:r>
                <a:rPr lang="zh-CN" altLang="en-US" sz="1800" dirty="0" smtClean="0">
                  <a:solidFill>
                    <a:srgbClr val="009692"/>
                  </a:solidFill>
                </a:rPr>
                <a:t>循环爬虫</a:t>
              </a:r>
              <a:endParaRPr lang="zh-CN" altLang="en-US" sz="1800" dirty="0">
                <a:solidFill>
                  <a:srgbClr val="009692"/>
                </a:solidFill>
              </a:endParaRPr>
            </a:p>
          </p:txBody>
        </p:sp>
        <p:sp>
          <p:nvSpPr>
            <p:cNvPr id="9" name="矩形 1"/>
            <p:cNvSpPr>
              <a:spLocks noChangeArrowheads="1"/>
            </p:cNvSpPr>
            <p:nvPr/>
          </p:nvSpPr>
          <p:spPr bwMode="auto">
            <a:xfrm>
              <a:off x="6164187" y="1431659"/>
              <a:ext cx="1973962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用程序重复步骤</a:t>
              </a:r>
              <a:r>
                <a:rPr lang="en-US" altLang="zh-CN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AB</a:t>
              </a:r>
              <a:endParaRPr lang="zh-CN" altLang="en-US" sz="1000" dirty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11188" y="2575679"/>
            <a:ext cx="2365122" cy="847724"/>
            <a:chOff x="611188" y="2247276"/>
            <a:chExt cx="2365122" cy="847724"/>
          </a:xfrm>
        </p:grpSpPr>
        <p:sp>
          <p:nvSpPr>
            <p:cNvPr id="10" name="TextBox 9"/>
            <p:cNvSpPr txBox="1"/>
            <p:nvPr/>
          </p:nvSpPr>
          <p:spPr bwMode="auto">
            <a:xfrm>
              <a:off x="906513" y="2247276"/>
              <a:ext cx="2069797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EBAC07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1800" dirty="0" smtClean="0">
                  <a:solidFill>
                    <a:srgbClr val="009692"/>
                  </a:solidFill>
                </a:rPr>
                <a:t>模拟进入详情页</a:t>
              </a:r>
              <a:endParaRPr lang="zh-CN" altLang="en-US" sz="1800" dirty="0">
                <a:solidFill>
                  <a:srgbClr val="009692"/>
                </a:solidFill>
              </a:endParaRPr>
            </a:p>
          </p:txBody>
        </p:sp>
        <p:sp>
          <p:nvSpPr>
            <p:cNvPr id="11" name="矩形 1"/>
            <p:cNvSpPr>
              <a:spLocks noChangeArrowheads="1"/>
            </p:cNvSpPr>
            <p:nvPr/>
          </p:nvSpPr>
          <p:spPr bwMode="auto">
            <a:xfrm>
              <a:off x="611188" y="2568189"/>
              <a:ext cx="2222950" cy="526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模拟鼠标点击职位名进入详情页，再爬取数据</a:t>
              </a:r>
              <a:endParaRPr lang="zh-CN" altLang="en-US" sz="1000" dirty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198438" y="3548225"/>
            <a:ext cx="1973962" cy="854067"/>
            <a:chOff x="6112969" y="3229500"/>
            <a:chExt cx="1973962" cy="854067"/>
          </a:xfrm>
        </p:grpSpPr>
        <p:sp>
          <p:nvSpPr>
            <p:cNvPr id="12" name="TextBox 11"/>
            <p:cNvSpPr txBox="1"/>
            <p:nvPr/>
          </p:nvSpPr>
          <p:spPr bwMode="auto">
            <a:xfrm>
              <a:off x="6290826" y="3229500"/>
              <a:ext cx="992579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F83003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1800" dirty="0" smtClean="0">
                  <a:solidFill>
                    <a:srgbClr val="009692"/>
                  </a:solidFill>
                </a:rPr>
                <a:t>搜索页</a:t>
              </a:r>
              <a:endParaRPr lang="zh-CN" altLang="en-US" sz="1800" dirty="0">
                <a:solidFill>
                  <a:srgbClr val="009692"/>
                </a:solidFill>
              </a:endParaRPr>
            </a:p>
          </p:txBody>
        </p:sp>
        <p:sp>
          <p:nvSpPr>
            <p:cNvPr id="13" name="矩形 1"/>
            <p:cNvSpPr>
              <a:spLocks noChangeArrowheads="1"/>
            </p:cNvSpPr>
            <p:nvPr/>
          </p:nvSpPr>
          <p:spPr bwMode="auto">
            <a:xfrm>
              <a:off x="6112969" y="3529569"/>
              <a:ext cx="197396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想</a:t>
              </a:r>
              <a:r>
                <a:rPr lang="zh-CN" altLang="en-US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要的内容在详情页</a:t>
              </a:r>
              <a:r>
                <a:rPr lang="en-US" altLang="zh-CN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,</a:t>
              </a:r>
              <a:r>
                <a:rPr lang="zh-CN" altLang="en-US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且本业最多职位只有</a:t>
              </a:r>
              <a:r>
                <a:rPr lang="en-US" altLang="zh-CN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10</a:t>
              </a:r>
              <a:r>
                <a:rPr lang="zh-CN" altLang="en-US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万条。</a:t>
              </a:r>
              <a:endParaRPr lang="zh-CN" altLang="en-US" sz="1000" dirty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590452" y="1559123"/>
            <a:ext cx="536130" cy="536130"/>
            <a:chOff x="5590452" y="1230720"/>
            <a:chExt cx="536130" cy="536130"/>
          </a:xfrm>
        </p:grpSpPr>
        <p:sp>
          <p:nvSpPr>
            <p:cNvPr id="15" name="椭圆 14"/>
            <p:cNvSpPr/>
            <p:nvPr/>
          </p:nvSpPr>
          <p:spPr>
            <a:xfrm>
              <a:off x="5590452" y="1230720"/>
              <a:ext cx="536130" cy="536130"/>
            </a:xfrm>
            <a:prstGeom prst="ellipse">
              <a:avLst/>
            </a:prstGeom>
            <a:solidFill>
              <a:srgbClr val="009692"/>
            </a:solidFill>
            <a:ln>
              <a:noFill/>
            </a:ln>
          </p:spPr>
          <p:txBody>
            <a:bodyPr/>
            <a:lstStyle/>
            <a:p>
              <a:endParaRPr lang="zh-CN" altLang="en-US" sz="1600">
                <a:solidFill>
                  <a:schemeClr val="accent1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7" name="TextBox 682"/>
            <p:cNvSpPr txBox="1"/>
            <p:nvPr/>
          </p:nvSpPr>
          <p:spPr>
            <a:xfrm>
              <a:off x="5663670" y="1301196"/>
              <a:ext cx="36901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chemeClr val="accent2"/>
                  </a:solidFill>
                </a:rPr>
                <a:t>C</a:t>
              </a:r>
              <a:endParaRPr lang="zh-CN" altLang="en-US" sz="20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590452" y="3629223"/>
            <a:ext cx="536130" cy="536130"/>
            <a:chOff x="5590452" y="3300820"/>
            <a:chExt cx="536130" cy="536130"/>
          </a:xfrm>
        </p:grpSpPr>
        <p:sp>
          <p:nvSpPr>
            <p:cNvPr id="14" name="椭圆 13"/>
            <p:cNvSpPr/>
            <p:nvPr/>
          </p:nvSpPr>
          <p:spPr>
            <a:xfrm>
              <a:off x="5590452" y="3300820"/>
              <a:ext cx="536130" cy="536130"/>
            </a:xfrm>
            <a:prstGeom prst="ellipse">
              <a:avLst/>
            </a:prstGeom>
            <a:solidFill>
              <a:srgbClr val="009692"/>
            </a:solidFill>
            <a:ln>
              <a:noFill/>
            </a:ln>
          </p:spPr>
          <p:txBody>
            <a:bodyPr/>
            <a:lstStyle/>
            <a:p>
              <a:endParaRPr lang="zh-CN" altLang="en-US" sz="1600">
                <a:solidFill>
                  <a:schemeClr val="accent1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8" name="TextBox 682"/>
            <p:cNvSpPr txBox="1"/>
            <p:nvPr/>
          </p:nvSpPr>
          <p:spPr>
            <a:xfrm>
              <a:off x="5670884" y="3379577"/>
              <a:ext cx="354584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chemeClr val="accent2"/>
                  </a:solidFill>
                </a:rPr>
                <a:t>A</a:t>
              </a:r>
              <a:endParaRPr lang="zh-CN" altLang="en-US" sz="20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881223" y="2652625"/>
            <a:ext cx="536130" cy="536130"/>
            <a:chOff x="2881223" y="2324222"/>
            <a:chExt cx="536130" cy="536130"/>
          </a:xfrm>
        </p:grpSpPr>
        <p:sp>
          <p:nvSpPr>
            <p:cNvPr id="16" name="椭圆 15"/>
            <p:cNvSpPr/>
            <p:nvPr/>
          </p:nvSpPr>
          <p:spPr>
            <a:xfrm>
              <a:off x="2881223" y="2324222"/>
              <a:ext cx="536130" cy="536130"/>
            </a:xfrm>
            <a:prstGeom prst="ellipse">
              <a:avLst/>
            </a:prstGeom>
            <a:solidFill>
              <a:srgbClr val="009692"/>
            </a:solidFill>
            <a:ln>
              <a:noFill/>
            </a:ln>
          </p:spPr>
          <p:txBody>
            <a:bodyPr/>
            <a:lstStyle/>
            <a:p>
              <a:endParaRPr lang="zh-CN" altLang="en-US" sz="1600">
                <a:solidFill>
                  <a:schemeClr val="accent1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9" name="TextBox 682"/>
            <p:cNvSpPr txBox="1"/>
            <p:nvPr/>
          </p:nvSpPr>
          <p:spPr>
            <a:xfrm>
              <a:off x="2976310" y="2397162"/>
              <a:ext cx="354584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chemeClr val="accent2"/>
                  </a:solidFill>
                </a:rPr>
                <a:t>B</a:t>
              </a:r>
              <a:endParaRPr lang="zh-CN" altLang="en-US" sz="2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 bwMode="auto">
          <a:xfrm>
            <a:off x="3059832" y="1171961"/>
            <a:ext cx="12618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800" dirty="0">
                <a:solidFill>
                  <a:srgbClr val="009692"/>
                </a:solidFill>
              </a:rPr>
              <a:t>添加标题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322"/>
            <a:ext cx="2339752" cy="149130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2" y="4017327"/>
            <a:ext cx="5373344" cy="99662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505" y="2446337"/>
            <a:ext cx="4781408" cy="1059477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6480" y="1644991"/>
            <a:ext cx="5919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hlinkClick r:id="rId7"/>
              </a:rPr>
              <a:t>https://</a:t>
            </a:r>
            <a:r>
              <a:rPr lang="en-US" altLang="zh-CN" sz="1400" dirty="0" smtClean="0">
                <a:hlinkClick r:id="rId7"/>
              </a:rPr>
              <a:t>search.51job.com/...9,99,%2520,2,1.html?lang=c</a:t>
            </a:r>
            <a:r>
              <a:rPr lang="en-US" altLang="zh-CN" sz="1400" dirty="0" smtClean="0"/>
              <a:t>...</a:t>
            </a:r>
            <a:endParaRPr lang="zh-CN" altLang="en-US" sz="1400" dirty="0"/>
          </a:p>
        </p:txBody>
      </p:sp>
      <p:sp>
        <p:nvSpPr>
          <p:cNvPr id="31" name="椭圆 30"/>
          <p:cNvSpPr/>
          <p:nvPr/>
        </p:nvSpPr>
        <p:spPr>
          <a:xfrm>
            <a:off x="3344085" y="1654205"/>
            <a:ext cx="146535" cy="269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161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8412">
        <p14:prism isContent="1" isInverted="1"/>
      </p:transition>
    </mc:Choice>
    <mc:Fallback xmlns="">
      <p:transition spd="slow" advTm="84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4658289" y="1873936"/>
            <a:ext cx="3394025" cy="713180"/>
            <a:chOff x="4658289" y="1513896"/>
            <a:chExt cx="3394025" cy="71318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4658289" y="1852450"/>
              <a:ext cx="3347417" cy="0"/>
            </a:xfrm>
            <a:prstGeom prst="line">
              <a:avLst/>
            </a:prstGeom>
            <a:ln w="15875">
              <a:solidFill>
                <a:srgbClr val="0096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 bwMode="auto">
            <a:xfrm>
              <a:off x="6803499" y="1513896"/>
              <a:ext cx="115929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200" spc="300">
                  <a:solidFill>
                    <a:srgbClr val="F83003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1600" dirty="0" smtClean="0">
                  <a:solidFill>
                    <a:srgbClr val="009692"/>
                  </a:solidFill>
                </a:rPr>
                <a:t>格式转换</a:t>
              </a:r>
              <a:endParaRPr lang="zh-CN" altLang="en-US" sz="1600" dirty="0">
                <a:solidFill>
                  <a:srgbClr val="009692"/>
                </a:solidFill>
              </a:endParaRPr>
            </a:p>
          </p:txBody>
        </p:sp>
        <p:sp>
          <p:nvSpPr>
            <p:cNvPr id="6" name="矩形 1"/>
            <p:cNvSpPr>
              <a:spLocks noChangeArrowheads="1"/>
            </p:cNvSpPr>
            <p:nvPr/>
          </p:nvSpPr>
          <p:spPr bwMode="auto">
            <a:xfrm>
              <a:off x="5163250" y="1903911"/>
              <a:ext cx="2889064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工资单位统一起来</a:t>
              </a:r>
              <a:endParaRPr lang="en-US" altLang="zh-CN" sz="1000" dirty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613964" y="2966136"/>
            <a:ext cx="2438350" cy="713180"/>
            <a:chOff x="5613964" y="2606096"/>
            <a:chExt cx="2438350" cy="71318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613964" y="2947825"/>
              <a:ext cx="2391742" cy="0"/>
            </a:xfrm>
            <a:prstGeom prst="line">
              <a:avLst/>
            </a:prstGeom>
            <a:ln w="15875">
              <a:solidFill>
                <a:srgbClr val="0096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 bwMode="auto">
            <a:xfrm>
              <a:off x="6925327" y="2606096"/>
              <a:ext cx="915636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8BC925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dirty="0" smtClean="0">
                  <a:solidFill>
                    <a:srgbClr val="009692"/>
                  </a:solidFill>
                </a:rPr>
                <a:t>分字段</a:t>
              </a:r>
              <a:endParaRPr lang="zh-CN" altLang="en-US" dirty="0">
                <a:solidFill>
                  <a:srgbClr val="009692"/>
                </a:solidFill>
              </a:endParaRPr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6061490" y="2996111"/>
              <a:ext cx="1990824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将粘连的数据切开</a:t>
              </a:r>
              <a:endParaRPr lang="en-US" altLang="zh-CN" sz="1000" dirty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28334" y="2372176"/>
            <a:ext cx="3431443" cy="704836"/>
            <a:chOff x="428334" y="2012136"/>
            <a:chExt cx="3431443" cy="704836"/>
          </a:xfrm>
        </p:grpSpPr>
        <p:sp>
          <p:nvSpPr>
            <p:cNvPr id="10" name="TextBox 9"/>
            <p:cNvSpPr txBox="1"/>
            <p:nvPr/>
          </p:nvSpPr>
          <p:spPr bwMode="auto">
            <a:xfrm>
              <a:off x="428334" y="2012136"/>
              <a:ext cx="213391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EBAC07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dirty="0" smtClean="0">
                  <a:solidFill>
                    <a:srgbClr val="009692"/>
                  </a:solidFill>
                </a:rPr>
                <a:t>去除不需要的字符</a:t>
              </a:r>
              <a:endParaRPr lang="zh-CN" altLang="en-US" dirty="0">
                <a:solidFill>
                  <a:srgbClr val="009692"/>
                </a:solidFill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899592" y="2355352"/>
              <a:ext cx="2960185" cy="0"/>
            </a:xfrm>
            <a:prstGeom prst="line">
              <a:avLst/>
            </a:prstGeom>
            <a:ln w="15875">
              <a:solidFill>
                <a:srgbClr val="0096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"/>
            <p:cNvSpPr>
              <a:spLocks noChangeArrowheads="1"/>
            </p:cNvSpPr>
            <p:nvPr/>
          </p:nvSpPr>
          <p:spPr bwMode="auto">
            <a:xfrm>
              <a:off x="915648" y="2393807"/>
              <a:ext cx="2889064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&amp;</a:t>
              </a:r>
              <a:r>
                <a:rPr lang="en-US" altLang="zh-CN" sz="1000" dirty="0" err="1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nbsp</a:t>
              </a:r>
              <a:r>
                <a:rPr lang="en-US" altLang="zh-CN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;</a:t>
              </a:r>
              <a:r>
                <a:rPr lang="zh-CN" altLang="en-US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与空格不要</a:t>
              </a:r>
              <a:endParaRPr lang="en-US" altLang="zh-CN" sz="1000" dirty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49361" y="3463468"/>
            <a:ext cx="2330928" cy="677649"/>
            <a:chOff x="549361" y="3103428"/>
            <a:chExt cx="2330928" cy="677649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899592" y="3460252"/>
              <a:ext cx="1980697" cy="0"/>
            </a:xfrm>
            <a:prstGeom prst="line">
              <a:avLst/>
            </a:prstGeom>
            <a:ln w="15875">
              <a:solidFill>
                <a:srgbClr val="0096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 bwMode="auto">
            <a:xfrm>
              <a:off x="549361" y="3103428"/>
              <a:ext cx="189186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284848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dirty="0" smtClean="0">
                  <a:solidFill>
                    <a:srgbClr val="009692"/>
                  </a:solidFill>
                </a:rPr>
                <a:t>原始数据</a:t>
              </a:r>
              <a:r>
                <a:rPr lang="en-US" altLang="zh-CN" dirty="0" smtClean="0">
                  <a:solidFill>
                    <a:srgbClr val="009692"/>
                  </a:solidFill>
                </a:rPr>
                <a:t>(80w)</a:t>
              </a:r>
              <a:endParaRPr lang="zh-CN" altLang="en-US" dirty="0">
                <a:solidFill>
                  <a:srgbClr val="009692"/>
                </a:solidFill>
              </a:endParaRPr>
            </a:p>
          </p:txBody>
        </p:sp>
        <p:sp>
          <p:nvSpPr>
            <p:cNvPr id="15" name="矩形 1"/>
            <p:cNvSpPr>
              <a:spLocks noChangeArrowheads="1"/>
            </p:cNvSpPr>
            <p:nvPr/>
          </p:nvSpPr>
          <p:spPr bwMode="auto">
            <a:xfrm>
              <a:off x="915647" y="3485099"/>
              <a:ext cx="1878855" cy="295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数据粘连在一起，或有</a:t>
              </a:r>
              <a:r>
                <a:rPr lang="en-US" altLang="zh-CN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|</a:t>
              </a:r>
              <a:r>
                <a:rPr lang="zh-CN" altLang="en-US" sz="10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等符号</a:t>
              </a:r>
              <a:endParaRPr lang="en-US" altLang="zh-CN" sz="1000" dirty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170008" y="1986106"/>
            <a:ext cx="634775" cy="362415"/>
            <a:chOff x="4165420" y="1654769"/>
            <a:chExt cx="634775" cy="362415"/>
          </a:xfrm>
        </p:grpSpPr>
        <p:sp>
          <p:nvSpPr>
            <p:cNvPr id="17" name="Freeform 779"/>
            <p:cNvSpPr>
              <a:spLocks/>
            </p:cNvSpPr>
            <p:nvPr/>
          </p:nvSpPr>
          <p:spPr bwMode="auto">
            <a:xfrm>
              <a:off x="4165420" y="1654769"/>
              <a:ext cx="634775" cy="362415"/>
            </a:xfrm>
            <a:custGeom>
              <a:avLst/>
              <a:gdLst>
                <a:gd name="T0" fmla="*/ 145 w 289"/>
                <a:gd name="T1" fmla="*/ 0 h 165"/>
                <a:gd name="T2" fmla="*/ 0 w 289"/>
                <a:gd name="T3" fmla="*/ 165 h 165"/>
                <a:gd name="T4" fmla="*/ 289 w 289"/>
                <a:gd name="T5" fmla="*/ 165 h 165"/>
                <a:gd name="T6" fmla="*/ 145 w 289"/>
                <a:gd name="T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9" h="165">
                  <a:moveTo>
                    <a:pt x="145" y="0"/>
                  </a:moveTo>
                  <a:lnTo>
                    <a:pt x="0" y="165"/>
                  </a:lnTo>
                  <a:lnTo>
                    <a:pt x="289" y="165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008080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21" name="TextBox 682"/>
            <p:cNvSpPr txBox="1"/>
            <p:nvPr/>
          </p:nvSpPr>
          <p:spPr>
            <a:xfrm>
              <a:off x="4279646" y="1735915"/>
              <a:ext cx="415499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pPr algn="ctr"/>
              <a:r>
                <a:rPr lang="en-US" altLang="zh-CN" sz="1200" dirty="0" smtClean="0">
                  <a:solidFill>
                    <a:schemeClr val="accent2"/>
                  </a:solidFill>
                </a:rPr>
                <a:t>80%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686593" y="2563922"/>
            <a:ext cx="1581445" cy="364611"/>
            <a:chOff x="3686593" y="2203882"/>
            <a:chExt cx="1581445" cy="364611"/>
          </a:xfrm>
        </p:grpSpPr>
        <p:sp>
          <p:nvSpPr>
            <p:cNvPr id="18" name="Freeform 780"/>
            <p:cNvSpPr>
              <a:spLocks/>
            </p:cNvSpPr>
            <p:nvPr/>
          </p:nvSpPr>
          <p:spPr bwMode="auto">
            <a:xfrm>
              <a:off x="3686593" y="2203882"/>
              <a:ext cx="1581445" cy="364611"/>
            </a:xfrm>
            <a:custGeom>
              <a:avLst/>
              <a:gdLst>
                <a:gd name="T0" fmla="*/ 0 w 720"/>
                <a:gd name="T1" fmla="*/ 166 h 166"/>
                <a:gd name="T2" fmla="*/ 720 w 720"/>
                <a:gd name="T3" fmla="*/ 166 h 166"/>
                <a:gd name="T4" fmla="*/ 576 w 720"/>
                <a:gd name="T5" fmla="*/ 0 h 166"/>
                <a:gd name="T6" fmla="*/ 144 w 720"/>
                <a:gd name="T7" fmla="*/ 0 h 166"/>
                <a:gd name="T8" fmla="*/ 0 w 720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0" h="166">
                  <a:moveTo>
                    <a:pt x="0" y="166"/>
                  </a:moveTo>
                  <a:lnTo>
                    <a:pt x="720" y="166"/>
                  </a:lnTo>
                  <a:lnTo>
                    <a:pt x="576" y="0"/>
                  </a:lnTo>
                  <a:lnTo>
                    <a:pt x="144" y="0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008080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22" name="TextBox 682"/>
            <p:cNvSpPr txBox="1"/>
            <p:nvPr/>
          </p:nvSpPr>
          <p:spPr>
            <a:xfrm>
              <a:off x="4241174" y="2243915"/>
              <a:ext cx="492444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pPr algn="ctr"/>
              <a:r>
                <a:rPr lang="en-US" altLang="zh-CN" sz="1200" dirty="0" smtClean="0">
                  <a:solidFill>
                    <a:schemeClr val="accent2"/>
                  </a:solidFill>
                </a:rPr>
                <a:t>100%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182636" y="3095329"/>
            <a:ext cx="2629896" cy="363371"/>
            <a:chOff x="3205569" y="2755192"/>
            <a:chExt cx="2543491" cy="351432"/>
          </a:xfrm>
        </p:grpSpPr>
        <p:sp>
          <p:nvSpPr>
            <p:cNvPr id="19" name="Freeform 781"/>
            <p:cNvSpPr>
              <a:spLocks/>
            </p:cNvSpPr>
            <p:nvPr/>
          </p:nvSpPr>
          <p:spPr bwMode="auto">
            <a:xfrm>
              <a:off x="3205569" y="2755192"/>
              <a:ext cx="2543491" cy="351432"/>
            </a:xfrm>
            <a:custGeom>
              <a:avLst/>
              <a:gdLst>
                <a:gd name="T0" fmla="*/ 0 w 1158"/>
                <a:gd name="T1" fmla="*/ 160 h 160"/>
                <a:gd name="T2" fmla="*/ 1158 w 1158"/>
                <a:gd name="T3" fmla="*/ 160 h 160"/>
                <a:gd name="T4" fmla="*/ 1014 w 1158"/>
                <a:gd name="T5" fmla="*/ 0 h 160"/>
                <a:gd name="T6" fmla="*/ 144 w 1158"/>
                <a:gd name="T7" fmla="*/ 0 h 160"/>
                <a:gd name="T8" fmla="*/ 0 w 1158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8" h="160">
                  <a:moveTo>
                    <a:pt x="0" y="160"/>
                  </a:moveTo>
                  <a:lnTo>
                    <a:pt x="1158" y="160"/>
                  </a:lnTo>
                  <a:lnTo>
                    <a:pt x="1014" y="0"/>
                  </a:lnTo>
                  <a:lnTo>
                    <a:pt x="144" y="0"/>
                  </a:lnTo>
                  <a:lnTo>
                    <a:pt x="0" y="160"/>
                  </a:lnTo>
                  <a:close/>
                </a:path>
              </a:pathLst>
            </a:custGeom>
            <a:solidFill>
              <a:srgbClr val="008080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23" name="TextBox 682"/>
            <p:cNvSpPr txBox="1"/>
            <p:nvPr/>
          </p:nvSpPr>
          <p:spPr>
            <a:xfrm>
              <a:off x="4241174" y="2790015"/>
              <a:ext cx="492444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pPr algn="ctr"/>
              <a:r>
                <a:rPr lang="en-US" altLang="zh-CN" sz="1200" dirty="0" smtClean="0">
                  <a:solidFill>
                    <a:schemeClr val="accent2"/>
                  </a:solidFill>
                </a:rPr>
                <a:t>100%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724547" y="3655559"/>
            <a:ext cx="3505537" cy="362415"/>
            <a:chOff x="2724547" y="3295519"/>
            <a:chExt cx="3505537" cy="362415"/>
          </a:xfrm>
        </p:grpSpPr>
        <p:sp>
          <p:nvSpPr>
            <p:cNvPr id="20" name="Freeform 782"/>
            <p:cNvSpPr>
              <a:spLocks/>
            </p:cNvSpPr>
            <p:nvPr/>
          </p:nvSpPr>
          <p:spPr bwMode="auto">
            <a:xfrm>
              <a:off x="2724547" y="3295519"/>
              <a:ext cx="3505537" cy="362415"/>
            </a:xfrm>
            <a:custGeom>
              <a:avLst/>
              <a:gdLst>
                <a:gd name="T0" fmla="*/ 0 w 1596"/>
                <a:gd name="T1" fmla="*/ 165 h 165"/>
                <a:gd name="T2" fmla="*/ 1596 w 1596"/>
                <a:gd name="T3" fmla="*/ 165 h 165"/>
                <a:gd name="T4" fmla="*/ 1452 w 1596"/>
                <a:gd name="T5" fmla="*/ 0 h 165"/>
                <a:gd name="T6" fmla="*/ 144 w 1596"/>
                <a:gd name="T7" fmla="*/ 0 h 165"/>
                <a:gd name="T8" fmla="*/ 0 w 1596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6" h="165">
                  <a:moveTo>
                    <a:pt x="0" y="165"/>
                  </a:moveTo>
                  <a:lnTo>
                    <a:pt x="1596" y="165"/>
                  </a:lnTo>
                  <a:lnTo>
                    <a:pt x="1452" y="0"/>
                  </a:lnTo>
                  <a:lnTo>
                    <a:pt x="144" y="0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008080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24" name="TextBox 682"/>
            <p:cNvSpPr txBox="1"/>
            <p:nvPr/>
          </p:nvSpPr>
          <p:spPr>
            <a:xfrm>
              <a:off x="4241174" y="3338655"/>
              <a:ext cx="492444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pPr algn="ctr"/>
              <a:r>
                <a:rPr lang="en-US" altLang="zh-CN" sz="1200" dirty="0" smtClean="0">
                  <a:solidFill>
                    <a:schemeClr val="accent2"/>
                  </a:solidFill>
                </a:rPr>
                <a:t>100%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9998" y="4335489"/>
            <a:ext cx="870623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Linux</a:t>
            </a:r>
            <a:r>
              <a:rPr lang="zh-CN" altLang="en-US" sz="1100" dirty="0"/>
              <a:t>开发工程师</a:t>
            </a:r>
            <a:r>
              <a:rPr lang="en-US" altLang="zh-CN" sz="1100" dirty="0"/>
              <a:t>`0.8-1.5</a:t>
            </a:r>
            <a:r>
              <a:rPr lang="zh-CN" altLang="en-US" sz="1100" dirty="0"/>
              <a:t>万</a:t>
            </a:r>
            <a:r>
              <a:rPr lang="en-US" altLang="zh-CN" sz="1100" dirty="0"/>
              <a:t>/</a:t>
            </a:r>
            <a:r>
              <a:rPr lang="zh-CN" altLang="en-US" sz="1100" dirty="0"/>
              <a:t>月</a:t>
            </a:r>
            <a:r>
              <a:rPr lang="en-US" altLang="zh-CN" sz="1100" dirty="0"/>
              <a:t>`</a:t>
            </a:r>
            <a:r>
              <a:rPr lang="zh-CN" altLang="en-US" sz="1100" dirty="0"/>
              <a:t>西安力邦医疗电子有限公司</a:t>
            </a:r>
            <a:r>
              <a:rPr lang="en-US" altLang="zh-CN" sz="1100" dirty="0"/>
              <a:t>`</a:t>
            </a:r>
            <a:r>
              <a:rPr lang="zh-CN" altLang="en-US" sz="1100" dirty="0"/>
              <a:t>西安 </a:t>
            </a:r>
            <a:r>
              <a:rPr lang="en-US" altLang="zh-CN" sz="1100" dirty="0"/>
              <a:t>` 5-7</a:t>
            </a:r>
            <a:r>
              <a:rPr lang="zh-CN" altLang="en-US" sz="1100" dirty="0"/>
              <a:t>年经验 </a:t>
            </a:r>
            <a:r>
              <a:rPr lang="en-US" altLang="zh-CN" sz="1100" dirty="0"/>
              <a:t>` </a:t>
            </a:r>
            <a:r>
              <a:rPr lang="zh-CN" altLang="en-US" sz="1100" dirty="0"/>
              <a:t>本科 </a:t>
            </a:r>
            <a:r>
              <a:rPr lang="en-US" altLang="zh-CN" sz="1100" dirty="0"/>
              <a:t>` </a:t>
            </a:r>
            <a:r>
              <a:rPr lang="zh-CN" altLang="en-US" sz="1100" dirty="0"/>
              <a:t>招</a:t>
            </a:r>
            <a:r>
              <a:rPr lang="en-US" altLang="zh-CN" sz="1100" dirty="0"/>
              <a:t>1</a:t>
            </a:r>
            <a:r>
              <a:rPr lang="zh-CN" altLang="en-US" sz="1100" dirty="0"/>
              <a:t>人 </a:t>
            </a:r>
            <a:r>
              <a:rPr lang="en-US" altLang="zh-CN" sz="1100" dirty="0"/>
              <a:t>` 09-25</a:t>
            </a:r>
            <a:r>
              <a:rPr lang="zh-CN" altLang="en-US" sz="1100" dirty="0"/>
              <a:t>发布 </a:t>
            </a:r>
            <a:r>
              <a:rPr lang="en-US" altLang="zh-CN" sz="1100" dirty="0"/>
              <a:t>` </a:t>
            </a:r>
            <a:r>
              <a:rPr lang="zh-CN" altLang="en-US" sz="1100" dirty="0"/>
              <a:t>英语一般 </a:t>
            </a:r>
            <a:r>
              <a:rPr lang="en-US" altLang="zh-CN" sz="1100" dirty="0"/>
              <a:t>` </a:t>
            </a:r>
            <a:r>
              <a:rPr lang="zh-CN" altLang="en-US" sz="1100" dirty="0"/>
              <a:t>电子科学与技术 </a:t>
            </a:r>
            <a:r>
              <a:rPr lang="zh-CN" altLang="en-US" sz="1100" dirty="0" smtClean="0"/>
              <a:t>自动化</a:t>
            </a:r>
            <a:endParaRPr lang="en-US" altLang="zh-CN" sz="1100" dirty="0" smtClean="0"/>
          </a:p>
          <a:p>
            <a:r>
              <a:rPr lang="en-US" altLang="zh-CN" sz="1100" dirty="0" smtClean="0"/>
              <a:t>`</a:t>
            </a:r>
            <a:r>
              <a:rPr lang="zh-CN" altLang="en-US" sz="1100" dirty="0"/>
              <a:t>周末双休</a:t>
            </a:r>
            <a:r>
              <a:rPr lang="en-US" altLang="zh-CN" sz="1100" dirty="0"/>
              <a:t>|</a:t>
            </a:r>
            <a:r>
              <a:rPr lang="zh-CN" altLang="en-US" sz="1100" dirty="0"/>
              <a:t>带薪年假</a:t>
            </a:r>
            <a:r>
              <a:rPr lang="en-US" altLang="zh-CN" sz="1100" dirty="0"/>
              <a:t>|</a:t>
            </a:r>
            <a:r>
              <a:rPr lang="zh-CN" altLang="en-US" sz="1100" dirty="0"/>
              <a:t>五险一金</a:t>
            </a:r>
            <a:r>
              <a:rPr lang="en-US" altLang="zh-CN" sz="1100" dirty="0"/>
              <a:t>|</a:t>
            </a:r>
            <a:r>
              <a:rPr lang="zh-CN" altLang="en-US" sz="1100" dirty="0"/>
              <a:t>免费班车</a:t>
            </a:r>
            <a:r>
              <a:rPr lang="en-US" altLang="zh-CN" sz="1100" dirty="0"/>
              <a:t>|</a:t>
            </a:r>
            <a:r>
              <a:rPr lang="zh-CN" altLang="en-US" sz="1100" dirty="0"/>
              <a:t>绩效奖金</a:t>
            </a:r>
            <a:r>
              <a:rPr lang="en-US" altLang="zh-CN" sz="1100" dirty="0"/>
              <a:t>|</a:t>
            </a:r>
            <a:r>
              <a:rPr lang="zh-CN" altLang="en-US" sz="1100" dirty="0"/>
              <a:t>节日福利</a:t>
            </a:r>
            <a:r>
              <a:rPr lang="en-US" altLang="zh-CN" sz="1100" dirty="0"/>
              <a:t>|</a:t>
            </a:r>
            <a:r>
              <a:rPr lang="zh-CN" altLang="en-US" sz="1100" dirty="0"/>
              <a:t>专业培训</a:t>
            </a:r>
            <a:r>
              <a:rPr lang="en-US" altLang="zh-CN" sz="1100" dirty="0"/>
              <a:t>|</a:t>
            </a:r>
            <a:r>
              <a:rPr lang="zh-CN" altLang="en-US" sz="1100" dirty="0"/>
              <a:t>交通补贴</a:t>
            </a:r>
            <a:r>
              <a:rPr lang="en-US" altLang="zh-CN" sz="1100" dirty="0"/>
              <a:t>|</a:t>
            </a:r>
            <a:r>
              <a:rPr lang="zh-CN" altLang="en-US" sz="1100" dirty="0"/>
              <a:t>餐饮补贴</a:t>
            </a:r>
            <a:r>
              <a:rPr lang="en-US" altLang="zh-CN" sz="1100" dirty="0"/>
              <a:t>|</a:t>
            </a:r>
            <a:r>
              <a:rPr lang="zh-CN" altLang="en-US" sz="1100" dirty="0"/>
              <a:t>加班</a:t>
            </a:r>
            <a:r>
              <a:rPr lang="zh-CN" altLang="en-US" sz="1100" dirty="0" smtClean="0"/>
              <a:t>补贴</a:t>
            </a:r>
            <a:endParaRPr lang="en-US" altLang="zh-CN" sz="1100" dirty="0" smtClean="0"/>
          </a:p>
          <a:p>
            <a:r>
              <a:rPr lang="en-US" altLang="zh-CN" sz="1100" dirty="0" smtClean="0"/>
              <a:t>`</a:t>
            </a:r>
            <a:r>
              <a:rPr lang="zh-CN" altLang="en-US" sz="1100" dirty="0"/>
              <a:t>民营公司</a:t>
            </a:r>
            <a:r>
              <a:rPr lang="en-US" altLang="zh-CN" sz="1100" dirty="0"/>
              <a:t>`50-150</a:t>
            </a:r>
            <a:r>
              <a:rPr lang="zh-CN" altLang="en-US" sz="1100" dirty="0"/>
              <a:t>人</a:t>
            </a:r>
            <a:r>
              <a:rPr lang="en-US" altLang="zh-CN" sz="1100" dirty="0"/>
              <a:t>`</a:t>
            </a:r>
            <a:r>
              <a:rPr lang="zh-CN" altLang="en-US" sz="1100" dirty="0"/>
              <a:t>医疗设备</a:t>
            </a:r>
            <a:r>
              <a:rPr lang="en-US" altLang="zh-CN" sz="1100" dirty="0"/>
              <a:t>/</a:t>
            </a:r>
            <a:r>
              <a:rPr lang="zh-CN" altLang="en-US" sz="1100" dirty="0"/>
              <a:t>器械 电子技术</a:t>
            </a:r>
            <a:r>
              <a:rPr lang="en-US" altLang="zh-CN" sz="1100" dirty="0"/>
              <a:t>/</a:t>
            </a:r>
            <a:r>
              <a:rPr lang="zh-CN" altLang="en-US" sz="1100" dirty="0"/>
              <a:t>半导体</a:t>
            </a:r>
            <a:r>
              <a:rPr lang="en-US" altLang="zh-CN" sz="1100" dirty="0"/>
              <a:t>/</a:t>
            </a:r>
            <a:r>
              <a:rPr lang="zh-CN" altLang="en-US" sz="1100" dirty="0"/>
              <a:t>集成电路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4214544" y="1598842"/>
            <a:ext cx="525542" cy="300050"/>
            <a:chOff x="4165420" y="1654769"/>
            <a:chExt cx="634775" cy="362415"/>
          </a:xfrm>
        </p:grpSpPr>
        <p:sp>
          <p:nvSpPr>
            <p:cNvPr id="37" name="Freeform 779"/>
            <p:cNvSpPr>
              <a:spLocks/>
            </p:cNvSpPr>
            <p:nvPr/>
          </p:nvSpPr>
          <p:spPr bwMode="auto">
            <a:xfrm>
              <a:off x="4165420" y="1654769"/>
              <a:ext cx="634775" cy="362415"/>
            </a:xfrm>
            <a:custGeom>
              <a:avLst/>
              <a:gdLst>
                <a:gd name="T0" fmla="*/ 145 w 289"/>
                <a:gd name="T1" fmla="*/ 0 h 165"/>
                <a:gd name="T2" fmla="*/ 0 w 289"/>
                <a:gd name="T3" fmla="*/ 165 h 165"/>
                <a:gd name="T4" fmla="*/ 289 w 289"/>
                <a:gd name="T5" fmla="*/ 165 h 165"/>
                <a:gd name="T6" fmla="*/ 145 w 289"/>
                <a:gd name="T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9" h="165">
                  <a:moveTo>
                    <a:pt x="145" y="0"/>
                  </a:moveTo>
                  <a:lnTo>
                    <a:pt x="0" y="165"/>
                  </a:lnTo>
                  <a:lnTo>
                    <a:pt x="289" y="165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008080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38" name="TextBox 682"/>
            <p:cNvSpPr txBox="1"/>
            <p:nvPr/>
          </p:nvSpPr>
          <p:spPr>
            <a:xfrm>
              <a:off x="4279646" y="1735915"/>
              <a:ext cx="415499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pPr algn="ctr"/>
              <a:r>
                <a:rPr lang="en-US" altLang="zh-CN" sz="1200" dirty="0">
                  <a:solidFill>
                    <a:schemeClr val="accent2"/>
                  </a:solidFill>
                </a:rPr>
                <a:t>8</a:t>
              </a:r>
              <a:r>
                <a:rPr lang="en-US" altLang="zh-CN" sz="1200" dirty="0" smtClean="0">
                  <a:solidFill>
                    <a:schemeClr val="accent2"/>
                  </a:solidFill>
                </a:rPr>
                <a:t>0%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254107" y="1076576"/>
            <a:ext cx="479511" cy="302697"/>
            <a:chOff x="4165420" y="1654769"/>
            <a:chExt cx="634775" cy="362415"/>
          </a:xfrm>
        </p:grpSpPr>
        <p:sp>
          <p:nvSpPr>
            <p:cNvPr id="40" name="Freeform 779"/>
            <p:cNvSpPr>
              <a:spLocks/>
            </p:cNvSpPr>
            <p:nvPr/>
          </p:nvSpPr>
          <p:spPr bwMode="auto">
            <a:xfrm>
              <a:off x="4165420" y="1654769"/>
              <a:ext cx="634775" cy="362415"/>
            </a:xfrm>
            <a:custGeom>
              <a:avLst/>
              <a:gdLst>
                <a:gd name="T0" fmla="*/ 145 w 289"/>
                <a:gd name="T1" fmla="*/ 0 h 165"/>
                <a:gd name="T2" fmla="*/ 0 w 289"/>
                <a:gd name="T3" fmla="*/ 165 h 165"/>
                <a:gd name="T4" fmla="*/ 289 w 289"/>
                <a:gd name="T5" fmla="*/ 165 h 165"/>
                <a:gd name="T6" fmla="*/ 145 w 289"/>
                <a:gd name="T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9" h="165">
                  <a:moveTo>
                    <a:pt x="145" y="0"/>
                  </a:moveTo>
                  <a:lnTo>
                    <a:pt x="0" y="165"/>
                  </a:lnTo>
                  <a:lnTo>
                    <a:pt x="289" y="165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008080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41" name="TextBox 682"/>
            <p:cNvSpPr txBox="1"/>
            <p:nvPr/>
          </p:nvSpPr>
          <p:spPr>
            <a:xfrm>
              <a:off x="4279646" y="1735915"/>
              <a:ext cx="415499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pPr algn="ctr"/>
              <a:r>
                <a:rPr lang="en-US" altLang="zh-CN" sz="1200" dirty="0" smtClean="0">
                  <a:solidFill>
                    <a:schemeClr val="accent2"/>
                  </a:solidFill>
                </a:rPr>
                <a:t>70%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654263" y="1417183"/>
            <a:ext cx="3856929" cy="338554"/>
            <a:chOff x="4658289" y="1513896"/>
            <a:chExt cx="3856929" cy="338554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4658289" y="1852450"/>
              <a:ext cx="3347417" cy="0"/>
            </a:xfrm>
            <a:prstGeom prst="line">
              <a:avLst/>
            </a:prstGeom>
            <a:ln w="15875">
              <a:solidFill>
                <a:srgbClr val="0096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"/>
            <p:cNvSpPr txBox="1"/>
            <p:nvPr/>
          </p:nvSpPr>
          <p:spPr bwMode="auto">
            <a:xfrm>
              <a:off x="6251072" y="1513896"/>
              <a:ext cx="2264146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200" spc="300">
                  <a:solidFill>
                    <a:srgbClr val="F83003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1600" dirty="0" smtClean="0">
                  <a:solidFill>
                    <a:srgbClr val="009692"/>
                  </a:solidFill>
                </a:rPr>
                <a:t>利用</a:t>
              </a:r>
              <a:r>
                <a:rPr lang="en-US" altLang="zh-CN" sz="1600" dirty="0" smtClean="0">
                  <a:solidFill>
                    <a:srgbClr val="009692"/>
                  </a:solidFill>
                </a:rPr>
                <a:t>MR</a:t>
              </a:r>
              <a:r>
                <a:rPr lang="zh-CN" altLang="en-US" sz="1600" dirty="0" smtClean="0">
                  <a:solidFill>
                    <a:srgbClr val="009692"/>
                  </a:solidFill>
                </a:rPr>
                <a:t>的</a:t>
              </a:r>
              <a:r>
                <a:rPr lang="en-US" altLang="zh-CN" sz="1600" dirty="0" smtClean="0">
                  <a:solidFill>
                    <a:srgbClr val="009692"/>
                  </a:solidFill>
                </a:rPr>
                <a:t>key</a:t>
              </a:r>
              <a:r>
                <a:rPr lang="zh-CN" altLang="en-US" sz="1600" dirty="0" smtClean="0">
                  <a:solidFill>
                    <a:srgbClr val="009692"/>
                  </a:solidFill>
                </a:rPr>
                <a:t>去重</a:t>
              </a:r>
              <a:endParaRPr lang="zh-CN" altLang="en-US" sz="1600" dirty="0">
                <a:solidFill>
                  <a:srgbClr val="009692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679317" y="891532"/>
            <a:ext cx="3670790" cy="338554"/>
            <a:chOff x="4658289" y="1513896"/>
            <a:chExt cx="3670790" cy="338554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4658289" y="1852450"/>
              <a:ext cx="3347417" cy="0"/>
            </a:xfrm>
            <a:prstGeom prst="line">
              <a:avLst/>
            </a:prstGeom>
            <a:ln w="15875">
              <a:solidFill>
                <a:srgbClr val="0096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"/>
            <p:cNvSpPr txBox="1"/>
            <p:nvPr/>
          </p:nvSpPr>
          <p:spPr bwMode="auto">
            <a:xfrm>
              <a:off x="6437214" y="1513896"/>
              <a:ext cx="189186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200" spc="300">
                  <a:solidFill>
                    <a:srgbClr val="F83003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1600" dirty="0" smtClean="0">
                  <a:solidFill>
                    <a:srgbClr val="009692"/>
                  </a:solidFill>
                </a:rPr>
                <a:t>最终数据</a:t>
              </a:r>
              <a:r>
                <a:rPr lang="en-US" altLang="zh-CN" sz="1600" dirty="0" smtClean="0">
                  <a:solidFill>
                    <a:srgbClr val="009692"/>
                  </a:solidFill>
                </a:rPr>
                <a:t>(53w)</a:t>
              </a:r>
              <a:endParaRPr lang="zh-CN" altLang="en-US" sz="1600" dirty="0">
                <a:solidFill>
                  <a:srgbClr val="009692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060239" y="192048"/>
            <a:ext cx="72381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(</a:t>
            </a:r>
            <a:r>
              <a:rPr lang="zh-CN" altLang="en-US" sz="1200" dirty="0"/>
              <a:t>急聘</a:t>
            </a:r>
            <a:r>
              <a:rPr lang="en-US" altLang="zh-CN" sz="1200" dirty="0"/>
              <a:t>)Linux</a:t>
            </a:r>
            <a:r>
              <a:rPr lang="zh-CN" altLang="en-US" sz="1200" dirty="0"/>
              <a:t>系统工程师</a:t>
            </a:r>
            <a:r>
              <a:rPr lang="en-US" altLang="zh-CN" sz="1200" dirty="0"/>
              <a:t>`12000.0`20000.0`</a:t>
            </a:r>
            <a:r>
              <a:rPr lang="zh-CN" altLang="en-US" sz="1200" dirty="0"/>
              <a:t>广州恒利信息科技有限公司</a:t>
            </a:r>
            <a:r>
              <a:rPr lang="en-US" altLang="zh-CN" sz="1200" dirty="0"/>
              <a:t>`</a:t>
            </a:r>
            <a:r>
              <a:rPr lang="zh-CN" altLang="en-US" sz="1200" dirty="0"/>
              <a:t>广州</a:t>
            </a:r>
            <a:r>
              <a:rPr lang="en-US" altLang="zh-CN" sz="1200" dirty="0"/>
              <a:t>`null`3`</a:t>
            </a:r>
            <a:r>
              <a:rPr lang="zh-CN" altLang="en-US" sz="1200" dirty="0"/>
              <a:t>大专</a:t>
            </a:r>
            <a:r>
              <a:rPr lang="en-US" altLang="zh-CN" sz="1200" dirty="0"/>
              <a:t>`3`08-06</a:t>
            </a:r>
            <a:r>
              <a:rPr lang="zh-CN" altLang="en-US" sz="1200" dirty="0"/>
              <a:t>发布</a:t>
            </a:r>
            <a:r>
              <a:rPr lang="en-US" altLang="zh-CN" sz="1200" dirty="0" smtClean="0"/>
              <a:t>```</a:t>
            </a:r>
          </a:p>
          <a:p>
            <a:r>
              <a:rPr lang="zh-CN" altLang="en-US" sz="1200" dirty="0" smtClean="0"/>
              <a:t>五</a:t>
            </a:r>
            <a:r>
              <a:rPr lang="zh-CN" altLang="en-US" sz="1200" dirty="0"/>
              <a:t>险一金</a:t>
            </a:r>
            <a:r>
              <a:rPr lang="en-US" altLang="zh-CN" sz="1200" dirty="0"/>
              <a:t>|</a:t>
            </a:r>
            <a:r>
              <a:rPr lang="zh-CN" altLang="en-US" sz="1200" dirty="0"/>
              <a:t>员工旅游</a:t>
            </a:r>
            <a:r>
              <a:rPr lang="en-US" altLang="zh-CN" sz="1200" dirty="0"/>
              <a:t>|</a:t>
            </a:r>
            <a:r>
              <a:rPr lang="zh-CN" altLang="en-US" sz="1200" dirty="0"/>
              <a:t>专业培训</a:t>
            </a:r>
            <a:r>
              <a:rPr lang="en-US" altLang="zh-CN" sz="1200" dirty="0"/>
              <a:t>|</a:t>
            </a:r>
            <a:r>
              <a:rPr lang="zh-CN" altLang="en-US" sz="1200" dirty="0"/>
              <a:t>弹性工作</a:t>
            </a:r>
            <a:r>
              <a:rPr lang="en-US" altLang="zh-CN" sz="1200" dirty="0"/>
              <a:t>|</a:t>
            </a:r>
            <a:r>
              <a:rPr lang="zh-CN" altLang="en-US" sz="1200" dirty="0"/>
              <a:t>周末双休</a:t>
            </a:r>
            <a:r>
              <a:rPr lang="en-US" altLang="zh-CN" sz="1200" dirty="0"/>
              <a:t>|</a:t>
            </a:r>
            <a:r>
              <a:rPr lang="zh-CN" altLang="en-US" sz="1200" dirty="0" smtClean="0"/>
              <a:t>年终奖金</a:t>
            </a:r>
            <a:endParaRPr lang="en-US" altLang="zh-CN" sz="1200" dirty="0" smtClean="0"/>
          </a:p>
          <a:p>
            <a:r>
              <a:rPr lang="en-US" altLang="zh-CN" sz="1200" dirty="0" smtClean="0"/>
              <a:t>`</a:t>
            </a:r>
            <a:r>
              <a:rPr lang="zh-CN" altLang="en-US" sz="1200" dirty="0"/>
              <a:t>合资</a:t>
            </a:r>
            <a:r>
              <a:rPr lang="en-US" altLang="zh-CN" sz="1200" dirty="0"/>
              <a:t>`150-500</a:t>
            </a:r>
            <a:r>
              <a:rPr lang="zh-CN" altLang="en-US" sz="1200" dirty="0"/>
              <a:t>人</a:t>
            </a:r>
            <a:r>
              <a:rPr lang="en-US" altLang="zh-CN" sz="1200" dirty="0"/>
              <a:t>`</a:t>
            </a:r>
            <a:r>
              <a:rPr lang="zh-CN" altLang="en-US" sz="1200" dirty="0"/>
              <a:t>计算机软件 通信</a:t>
            </a:r>
            <a:r>
              <a:rPr lang="en-US" altLang="zh-CN" sz="1200" dirty="0"/>
              <a:t>/</a:t>
            </a:r>
            <a:r>
              <a:rPr lang="zh-CN" altLang="en-US" sz="1200" dirty="0"/>
              <a:t>电信</a:t>
            </a:r>
            <a:r>
              <a:rPr lang="en-US" altLang="zh-CN" sz="1200" dirty="0"/>
              <a:t>/</a:t>
            </a:r>
            <a:r>
              <a:rPr lang="zh-CN" altLang="en-US" sz="1200" dirty="0"/>
              <a:t>网络设备</a:t>
            </a:r>
            <a:r>
              <a:rPr lang="zh-CN" altLang="en-US" dirty="0"/>
              <a:t>	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102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8654">
        <p14:prism isContent="1" isInverted="1"/>
      </p:transition>
    </mc:Choice>
    <mc:Fallback xmlns="">
      <p:transition spd="slow" advTm="86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上弧形箭头 1"/>
          <p:cNvSpPr/>
          <p:nvPr/>
        </p:nvSpPr>
        <p:spPr>
          <a:xfrm>
            <a:off x="973138" y="1753617"/>
            <a:ext cx="2513012" cy="1511300"/>
          </a:xfrm>
          <a:prstGeom prst="curvedDownArrow">
            <a:avLst>
              <a:gd name="adj1" fmla="val 46521"/>
              <a:gd name="adj2" fmla="val 83125"/>
              <a:gd name="adj3" fmla="val 21641"/>
            </a:avLst>
          </a:prstGeom>
          <a:solidFill>
            <a:srgbClr val="008080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上弧形箭头 2"/>
          <p:cNvSpPr/>
          <p:nvPr/>
        </p:nvSpPr>
        <p:spPr>
          <a:xfrm flipH="1" flipV="1">
            <a:off x="848990" y="3300214"/>
            <a:ext cx="2261444" cy="1359768"/>
          </a:xfrm>
          <a:prstGeom prst="curvedDownArrow">
            <a:avLst>
              <a:gd name="adj1" fmla="val 46521"/>
              <a:gd name="adj2" fmla="val 83125"/>
              <a:gd name="adj3" fmla="val 21641"/>
            </a:avLst>
          </a:prstGeom>
          <a:solidFill>
            <a:srgbClr val="008080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00342" y="1704406"/>
            <a:ext cx="5937653" cy="587374"/>
            <a:chOff x="2700342" y="1357303"/>
            <a:chExt cx="5937653" cy="587374"/>
          </a:xfrm>
        </p:grpSpPr>
        <p:cxnSp>
          <p:nvCxnSpPr>
            <p:cNvPr id="5" name="直接连接符​​ 14"/>
            <p:cNvCxnSpPr/>
            <p:nvPr/>
          </p:nvCxnSpPr>
          <p:spPr>
            <a:xfrm>
              <a:off x="2700342" y="1944677"/>
              <a:ext cx="5400675" cy="0"/>
            </a:xfrm>
            <a:prstGeom prst="line">
              <a:avLst/>
            </a:prstGeom>
            <a:ln w="12700">
              <a:solidFill>
                <a:srgbClr val="00969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220072" y="1357303"/>
              <a:ext cx="3417923" cy="461665"/>
            </a:xfrm>
            <a:prstGeom prst="rect">
              <a:avLst/>
            </a:prstGeom>
            <a:noFill/>
            <a:ln>
              <a:solidFill>
                <a:srgbClr val="009692"/>
              </a:solidFill>
            </a:ln>
          </p:spPr>
          <p:txBody>
            <a:bodyPr wrap="none">
              <a:spAutoFit/>
            </a:bodyPr>
            <a:lstStyle/>
            <a:p>
              <a:pPr marL="342900" indent="-342900">
                <a:buFont typeface="Arial" pitchFamily="34" charset="0"/>
                <a:buChar char="•"/>
                <a:defRPr/>
              </a:pPr>
              <a:r>
                <a:rPr lang="en-US" altLang="zh-CN" sz="12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</a:rPr>
                <a:t>&amp;</a:t>
              </a:r>
              <a:r>
                <a:rPr lang="en-US" altLang="zh-CN" sz="1200" dirty="0" err="1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</a:rPr>
                <a:t>nbsp</a:t>
              </a:r>
              <a:r>
                <a:rPr lang="zh-CN" altLang="en-US" sz="12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</a:rPr>
                <a:t>在文件里变成了“</a:t>
              </a:r>
              <a:r>
                <a:rPr lang="en-US" altLang="zh-CN" sz="12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</a:rPr>
                <a:t>C2A0</a:t>
              </a:r>
              <a:r>
                <a:rPr lang="zh-CN" altLang="en-US" sz="12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</a:rPr>
                <a:t>”全角空格</a:t>
              </a:r>
              <a:endParaRPr lang="en-US" altLang="zh-CN" sz="1200" dirty="0" smtClean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>
                <a:buFont typeface="Arial" pitchFamily="34" charset="0"/>
                <a:buChar char="•"/>
                <a:defRPr/>
              </a:pPr>
              <a:r>
                <a:rPr lang="zh-CN" altLang="en-US" sz="12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</a:rPr>
                <a:t>使用</a:t>
              </a:r>
              <a:r>
                <a:rPr lang="en-US" altLang="zh-CN" sz="12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</a:rPr>
                <a:t>replace</a:t>
              </a:r>
              <a:r>
                <a:rPr lang="zh-CN" altLang="en-US" sz="12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</a:rPr>
                <a:t>（“ ”，“”）无法去除</a:t>
              </a:r>
              <a:endParaRPr lang="en-US" altLang="zh-CN" sz="1200" dirty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771800" y="3803080"/>
            <a:ext cx="5400675" cy="558640"/>
            <a:chOff x="2700342" y="3402162"/>
            <a:chExt cx="5400675" cy="558640"/>
          </a:xfrm>
        </p:grpSpPr>
        <p:cxnSp>
          <p:nvCxnSpPr>
            <p:cNvPr id="8" name="直接连接符​​ 15"/>
            <p:cNvCxnSpPr/>
            <p:nvPr/>
          </p:nvCxnSpPr>
          <p:spPr>
            <a:xfrm>
              <a:off x="2700342" y="3960802"/>
              <a:ext cx="5400675" cy="0"/>
            </a:xfrm>
            <a:prstGeom prst="line">
              <a:avLst/>
            </a:prstGeom>
            <a:ln w="12700">
              <a:solidFill>
                <a:srgbClr val="00969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220072" y="3402162"/>
              <a:ext cx="2069797" cy="276999"/>
            </a:xfrm>
            <a:prstGeom prst="rect">
              <a:avLst/>
            </a:prstGeom>
            <a:noFill/>
            <a:ln>
              <a:solidFill>
                <a:srgbClr val="009692"/>
              </a:solidFill>
            </a:ln>
          </p:spPr>
          <p:txBody>
            <a:bodyPr wrap="none">
              <a:spAutoFit/>
            </a:bodyPr>
            <a:lstStyle/>
            <a:p>
              <a:pPr marL="342900" indent="-342900">
                <a:buFont typeface="Arial" pitchFamily="34" charset="0"/>
                <a:buChar char="•"/>
                <a:defRPr/>
              </a:pPr>
              <a:r>
                <a:rPr lang="zh-CN" altLang="en-US" sz="1200" dirty="0" smtClean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</a:rPr>
                <a:t>字段由于空缺导致移位</a:t>
              </a:r>
              <a:endParaRPr lang="en-US" altLang="zh-CN" sz="1200" dirty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322"/>
            <a:ext cx="2339752" cy="1491308"/>
          </a:xfrm>
          <a:prstGeom prst="rect">
            <a:avLst/>
          </a:prstGeom>
        </p:spPr>
      </p:pic>
      <p:sp>
        <p:nvSpPr>
          <p:cNvPr id="12" name="文本框 96"/>
          <p:cNvSpPr txBox="1"/>
          <p:nvPr/>
        </p:nvSpPr>
        <p:spPr>
          <a:xfrm>
            <a:off x="1724673" y="745976"/>
            <a:ext cx="3870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清洗不规范，分析两行泪</a:t>
            </a:r>
            <a:endParaRPr lang="zh-CN" altLang="en-US" sz="16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707904" y="2607717"/>
            <a:ext cx="4791543" cy="6924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byte </a:t>
            </a:r>
            <a:r>
              <a:rPr kumimoji="0" lang="zh-CN" altLang="zh-CN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bytes[] = {(</a:t>
            </a:r>
            <a:r>
              <a:rPr kumimoji="0" lang="zh-CN" altLang="zh-CN" sz="13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byte</a:t>
            </a:r>
            <a:r>
              <a:rPr kumimoji="0" lang="zh-CN" altLang="zh-CN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</a:t>
            </a:r>
            <a:r>
              <a:rPr kumimoji="0" lang="zh-CN" altLang="zh-CN" sz="13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0xC2</a:t>
            </a:r>
            <a:r>
              <a:rPr kumimoji="0" lang="zh-CN" altLang="zh-CN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,(</a:t>
            </a:r>
            <a:r>
              <a:rPr kumimoji="0" lang="zh-CN" altLang="zh-CN" sz="13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byte</a:t>
            </a:r>
            <a:r>
              <a:rPr kumimoji="0" lang="zh-CN" altLang="zh-CN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</a:t>
            </a:r>
            <a:r>
              <a:rPr kumimoji="0" lang="zh-CN" altLang="zh-CN" sz="13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0xA0</a:t>
            </a:r>
            <a:r>
              <a:rPr kumimoji="0" lang="zh-CN" altLang="zh-CN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};</a:t>
            </a:r>
            <a:br>
              <a:rPr kumimoji="0" lang="zh-CN" altLang="zh-CN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String UTFSpace = </a:t>
            </a:r>
            <a:r>
              <a:rPr kumimoji="0" lang="zh-CN" altLang="zh-CN" sz="13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new </a:t>
            </a:r>
            <a:r>
              <a:rPr kumimoji="0" lang="zh-CN" altLang="zh-CN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String(bytes,</a:t>
            </a:r>
            <a:r>
              <a:rPr kumimoji="0" lang="zh-CN" altLang="zh-CN" sz="13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"utf-8"</a:t>
            </a:r>
            <a:r>
              <a:rPr kumimoji="0" lang="zh-CN" altLang="zh-CN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area </a:t>
            </a:r>
            <a:r>
              <a:rPr kumimoji="0" lang="zh-CN" altLang="zh-CN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zh-CN" altLang="zh-CN" sz="13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area</a:t>
            </a:r>
            <a:r>
              <a:rPr kumimoji="0" lang="zh-CN" altLang="zh-CN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.replace(UTFSpace,</a:t>
            </a:r>
            <a:r>
              <a:rPr kumimoji="0" lang="zh-CN" altLang="zh-CN" sz="13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""</a:t>
            </a:r>
            <a:r>
              <a:rPr kumimoji="0" lang="zh-CN" altLang="zh-CN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11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853">
        <p14:prism isContent="1" isInverted="1"/>
      </p:transition>
    </mc:Choice>
    <mc:Fallback xmlns="">
      <p:transition spd="slow" advTm="28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" y="321"/>
            <a:ext cx="9142857" cy="5142857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3044048" y="1942027"/>
            <a:ext cx="3203121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4800" b="1" dirty="0" smtClean="0">
                <a:solidFill>
                  <a:srgbClr val="009692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4800" b="1" dirty="0" smtClean="0">
                <a:solidFill>
                  <a:srgbClr val="009692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4800" dirty="0">
              <a:solidFill>
                <a:srgbClr val="009692"/>
              </a:solidFill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246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7398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6|0.5|0.7|0.6|0.7|0.7|0.7|0.6|0.8|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7|0.9|1|0.8|1.3|0.8|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第一PPT，www.1ppt.com">
  <a:themeElements>
    <a:clrScheme name="自定义 1779">
      <a:dk1>
        <a:srgbClr val="3A2A21"/>
      </a:dk1>
      <a:lt1>
        <a:srgbClr val="3A2A21"/>
      </a:lt1>
      <a:dk2>
        <a:srgbClr val="3A2A21"/>
      </a:dk2>
      <a:lt2>
        <a:srgbClr val="3A2A21"/>
      </a:lt2>
      <a:accent1>
        <a:srgbClr val="3A2A21"/>
      </a:accent1>
      <a:accent2>
        <a:srgbClr val="FDFAEF"/>
      </a:accent2>
      <a:accent3>
        <a:srgbClr val="C6AA9A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660</TotalTime>
  <Words>1273</Words>
  <Application>Microsoft Office PowerPoint</Application>
  <PresentationFormat>全屏显示(16:9)</PresentationFormat>
  <Paragraphs>194</Paragraphs>
  <Slides>27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5" baseType="lpstr">
      <vt:lpstr>Adobe 黑体 Std R</vt:lpstr>
      <vt:lpstr>方正清刻本悦宋简体</vt:lpstr>
      <vt:lpstr>方正宋刻本秀楷简体</vt:lpstr>
      <vt:lpstr>方正中等线简体</vt:lpstr>
      <vt:lpstr>汉仪大黑简</vt:lpstr>
      <vt:lpstr>黑体</vt:lpstr>
      <vt:lpstr>宋体</vt:lpstr>
      <vt:lpstr>微软雅黑</vt:lpstr>
      <vt:lpstr>Arial</vt:lpstr>
      <vt:lpstr>Book Antiqua</vt:lpstr>
      <vt:lpstr>Calibri</vt:lpstr>
      <vt:lpstr>Lao UI</vt:lpstr>
      <vt:lpstr>Lucida Sans</vt:lpstr>
      <vt:lpstr>Source Code Pro</vt:lpstr>
      <vt:lpstr>Wingdings</vt:lpstr>
      <vt:lpstr>Wingdings 2</vt:lpstr>
      <vt:lpstr>Wingdings 3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水彩植物</dc:title>
  <dc:creator>第一PPT</dc:creator>
  <cp:keywords>www.1ppt.com</cp:keywords>
  <cp:lastModifiedBy>Sky123.Org</cp:lastModifiedBy>
  <cp:revision>88</cp:revision>
  <dcterms:created xsi:type="dcterms:W3CDTF">2015-04-12T13:19:40Z</dcterms:created>
  <dcterms:modified xsi:type="dcterms:W3CDTF">2019-10-10T07:43:47Z</dcterms:modified>
</cp:coreProperties>
</file>